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43891200" cy="32918400"/>
  <p:notesSz cx="9296400" cy="7010400"/>
  <p:defaultTextStyle>
    <a:defPPr>
      <a:defRPr lang="en-US"/>
    </a:defPPr>
    <a:lvl1pPr algn="l" rtl="0" fontAlgn="base">
      <a:spcBef>
        <a:spcPct val="0"/>
      </a:spcBef>
      <a:spcAft>
        <a:spcPct val="0"/>
      </a:spcAft>
      <a:defRPr sz="1999" kern="1200">
        <a:solidFill>
          <a:schemeClr val="tx1"/>
        </a:solidFill>
        <a:latin typeface="Arial" charset="0"/>
        <a:ea typeface="+mn-ea"/>
        <a:cs typeface="+mn-cs"/>
      </a:defRPr>
    </a:lvl1pPr>
    <a:lvl2pPr marL="457128" algn="l" rtl="0" fontAlgn="base">
      <a:spcBef>
        <a:spcPct val="0"/>
      </a:spcBef>
      <a:spcAft>
        <a:spcPct val="0"/>
      </a:spcAft>
      <a:defRPr sz="1999" kern="1200">
        <a:solidFill>
          <a:schemeClr val="tx1"/>
        </a:solidFill>
        <a:latin typeface="Arial" charset="0"/>
        <a:ea typeface="+mn-ea"/>
        <a:cs typeface="+mn-cs"/>
      </a:defRPr>
    </a:lvl2pPr>
    <a:lvl3pPr marL="914254" algn="l" rtl="0" fontAlgn="base">
      <a:spcBef>
        <a:spcPct val="0"/>
      </a:spcBef>
      <a:spcAft>
        <a:spcPct val="0"/>
      </a:spcAft>
      <a:defRPr sz="1999" kern="1200">
        <a:solidFill>
          <a:schemeClr val="tx1"/>
        </a:solidFill>
        <a:latin typeface="Arial" charset="0"/>
        <a:ea typeface="+mn-ea"/>
        <a:cs typeface="+mn-cs"/>
      </a:defRPr>
    </a:lvl3pPr>
    <a:lvl4pPr marL="1371382" algn="l" rtl="0" fontAlgn="base">
      <a:spcBef>
        <a:spcPct val="0"/>
      </a:spcBef>
      <a:spcAft>
        <a:spcPct val="0"/>
      </a:spcAft>
      <a:defRPr sz="1999" kern="1200">
        <a:solidFill>
          <a:schemeClr val="tx1"/>
        </a:solidFill>
        <a:latin typeface="Arial" charset="0"/>
        <a:ea typeface="+mn-ea"/>
        <a:cs typeface="+mn-cs"/>
      </a:defRPr>
    </a:lvl4pPr>
    <a:lvl5pPr marL="1828507" algn="l" rtl="0" fontAlgn="base">
      <a:spcBef>
        <a:spcPct val="0"/>
      </a:spcBef>
      <a:spcAft>
        <a:spcPct val="0"/>
      </a:spcAft>
      <a:defRPr sz="1999" kern="1200">
        <a:solidFill>
          <a:schemeClr val="tx1"/>
        </a:solidFill>
        <a:latin typeface="Arial" charset="0"/>
        <a:ea typeface="+mn-ea"/>
        <a:cs typeface="+mn-cs"/>
      </a:defRPr>
    </a:lvl5pPr>
    <a:lvl6pPr marL="2285635" algn="l" defTabSz="914254" rtl="0" eaLnBrk="1" latinLnBrk="0" hangingPunct="1">
      <a:defRPr sz="1999" kern="1200">
        <a:solidFill>
          <a:schemeClr val="tx1"/>
        </a:solidFill>
        <a:latin typeface="Arial" charset="0"/>
        <a:ea typeface="+mn-ea"/>
        <a:cs typeface="+mn-cs"/>
      </a:defRPr>
    </a:lvl6pPr>
    <a:lvl7pPr marL="2742761" algn="l" defTabSz="914254" rtl="0" eaLnBrk="1" latinLnBrk="0" hangingPunct="1">
      <a:defRPr sz="1999" kern="1200">
        <a:solidFill>
          <a:schemeClr val="tx1"/>
        </a:solidFill>
        <a:latin typeface="Arial" charset="0"/>
        <a:ea typeface="+mn-ea"/>
        <a:cs typeface="+mn-cs"/>
      </a:defRPr>
    </a:lvl7pPr>
    <a:lvl8pPr marL="3199889" algn="l" defTabSz="914254" rtl="0" eaLnBrk="1" latinLnBrk="0" hangingPunct="1">
      <a:defRPr sz="1999" kern="1200">
        <a:solidFill>
          <a:schemeClr val="tx1"/>
        </a:solidFill>
        <a:latin typeface="Arial" charset="0"/>
        <a:ea typeface="+mn-ea"/>
        <a:cs typeface="+mn-cs"/>
      </a:defRPr>
    </a:lvl8pPr>
    <a:lvl9pPr marL="3657014" algn="l" defTabSz="914254" rtl="0" eaLnBrk="1" latinLnBrk="0" hangingPunct="1">
      <a:defRPr sz="1999"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2" pos="20568" userDrawn="1">
          <p15:clr>
            <a:srgbClr val="A4A3A4"/>
          </p15:clr>
        </p15:guide>
        <p15:guide id="3" orient="horz" pos="19127"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873DB87-C26F-0D44-F2FB-39AF66917B8E}" name="Rayna Vue" initials="RV" userId="S::rvue@unm.edu::6d2347be-2cc3-45da-aeaa-b6dc3ed3b60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Johnnye  Lewis" initials=""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7086"/>
    <a:srgbClr val="8C4542"/>
    <a:srgbClr val="895E67"/>
    <a:srgbClr val="72BFC5"/>
    <a:srgbClr val="C397FF"/>
    <a:srgbClr val="FFCC99"/>
    <a:srgbClr val="63676B"/>
    <a:srgbClr val="C15230"/>
    <a:srgbClr val="BA2031"/>
    <a:srgbClr val="1C85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74" autoAdjust="0"/>
    <p:restoredTop sz="86667" autoAdjust="0"/>
  </p:normalViewPr>
  <p:slideViewPr>
    <p:cSldViewPr snapToGrid="0">
      <p:cViewPr>
        <p:scale>
          <a:sx n="100" d="100"/>
          <a:sy n="100" d="100"/>
        </p:scale>
        <p:origin x="-18330" y="426"/>
      </p:cViewPr>
      <p:guideLst>
        <p:guide pos="20568"/>
        <p:guide orient="horz" pos="19127"/>
      </p:guideLst>
    </p:cSldViewPr>
  </p:slideViewPr>
  <p:notesTextViewPr>
    <p:cViewPr>
      <p:scale>
        <a:sx n="100" d="100"/>
        <a:sy n="100" d="100"/>
      </p:scale>
      <p:origin x="0" y="0"/>
    </p:cViewPr>
  </p:notesTextViewPr>
  <p:sorterViewPr>
    <p:cViewPr varScale="1">
      <p:scale>
        <a:sx n="1" d="1"/>
        <a:sy n="1" d="1"/>
      </p:scale>
      <p:origin x="0" y="0"/>
    </p:cViewPr>
  </p:sorterViewPr>
  <p:gridSpacing cx="914400" cy="9144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 Id="rId9"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029075" cy="350838"/>
          </a:xfrm>
          <a:prstGeom prst="rect">
            <a:avLst/>
          </a:prstGeom>
        </p:spPr>
        <p:txBody>
          <a:bodyPr vert="horz" lIns="91431" tIns="45715" rIns="91431" bIns="45715" rtlCol="0"/>
          <a:lstStyle>
            <a:lvl1pPr algn="l">
              <a:defRPr sz="1200"/>
            </a:lvl1pPr>
          </a:lstStyle>
          <a:p>
            <a:endParaRPr lang="en-US"/>
          </a:p>
        </p:txBody>
      </p:sp>
      <p:sp>
        <p:nvSpPr>
          <p:cNvPr id="3" name="Date Placeholder 2"/>
          <p:cNvSpPr>
            <a:spLocks noGrp="1"/>
          </p:cNvSpPr>
          <p:nvPr>
            <p:ph type="dt" idx="1"/>
          </p:nvPr>
        </p:nvSpPr>
        <p:spPr>
          <a:xfrm>
            <a:off x="5265739" y="1"/>
            <a:ext cx="4029075" cy="350838"/>
          </a:xfrm>
          <a:prstGeom prst="rect">
            <a:avLst/>
          </a:prstGeom>
        </p:spPr>
        <p:txBody>
          <a:bodyPr vert="horz" lIns="91431" tIns="45715" rIns="91431" bIns="45715" rtlCol="0"/>
          <a:lstStyle>
            <a:lvl1pPr algn="r">
              <a:defRPr sz="1200"/>
            </a:lvl1pPr>
          </a:lstStyle>
          <a:p>
            <a:fld id="{D2FBFA8D-34F7-4A6F-AA8C-9233E4E9B596}" type="datetimeFigureOut">
              <a:rPr lang="en-US" smtClean="0"/>
              <a:t>2/21/2023</a:t>
            </a:fld>
            <a:endParaRPr lang="en-US"/>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1431" tIns="45715" rIns="91431" bIns="45715" rtlCol="0" anchor="ctr"/>
          <a:lstStyle/>
          <a:p>
            <a:endParaRPr lang="en-US"/>
          </a:p>
        </p:txBody>
      </p:sp>
      <p:sp>
        <p:nvSpPr>
          <p:cNvPr id="5" name="Notes Placeholder 4"/>
          <p:cNvSpPr>
            <a:spLocks noGrp="1"/>
          </p:cNvSpPr>
          <p:nvPr>
            <p:ph type="body" sz="quarter" idx="3"/>
          </p:nvPr>
        </p:nvSpPr>
        <p:spPr>
          <a:xfrm>
            <a:off x="930275" y="3373438"/>
            <a:ext cx="7435850" cy="2760662"/>
          </a:xfrm>
          <a:prstGeom prst="rect">
            <a:avLst/>
          </a:prstGeom>
        </p:spPr>
        <p:txBody>
          <a:bodyPr vert="horz" lIns="91431" tIns="45715" rIns="91431" bIns="457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59564"/>
            <a:ext cx="4029075" cy="350837"/>
          </a:xfrm>
          <a:prstGeom prst="rect">
            <a:avLst/>
          </a:prstGeom>
        </p:spPr>
        <p:txBody>
          <a:bodyPr vert="horz" lIns="91431" tIns="45715" rIns="91431" bIns="45715" rtlCol="0" anchor="b"/>
          <a:lstStyle>
            <a:lvl1pPr algn="l">
              <a:defRPr sz="1200"/>
            </a:lvl1pPr>
          </a:lstStyle>
          <a:p>
            <a:endParaRPr lang="en-US"/>
          </a:p>
        </p:txBody>
      </p:sp>
      <p:sp>
        <p:nvSpPr>
          <p:cNvPr id="7" name="Slide Number Placeholder 6"/>
          <p:cNvSpPr>
            <a:spLocks noGrp="1"/>
          </p:cNvSpPr>
          <p:nvPr>
            <p:ph type="sldNum" sz="quarter" idx="5"/>
          </p:nvPr>
        </p:nvSpPr>
        <p:spPr>
          <a:xfrm>
            <a:off x="5265739" y="6659564"/>
            <a:ext cx="4029075" cy="350837"/>
          </a:xfrm>
          <a:prstGeom prst="rect">
            <a:avLst/>
          </a:prstGeom>
        </p:spPr>
        <p:txBody>
          <a:bodyPr vert="horz" lIns="91431" tIns="45715" rIns="91431" bIns="45715" rtlCol="0" anchor="b"/>
          <a:lstStyle>
            <a:lvl1pPr algn="r">
              <a:defRPr sz="1200"/>
            </a:lvl1pPr>
          </a:lstStyle>
          <a:p>
            <a:fld id="{5AFB722C-9D1A-4D4B-BB1B-F94506016E30}" type="slidenum">
              <a:rPr lang="en-US" smtClean="0"/>
              <a:t>‹#›</a:t>
            </a:fld>
            <a:endParaRPr lang="en-US"/>
          </a:p>
        </p:txBody>
      </p:sp>
    </p:spTree>
    <p:extLst>
      <p:ext uri="{BB962C8B-B14F-4D97-AF65-F5344CB8AC3E}">
        <p14:creationId xmlns:p14="http://schemas.microsoft.com/office/powerpoint/2010/main" val="2171022671"/>
      </p:ext>
    </p:extLst>
  </p:cSld>
  <p:clrMap bg1="lt1" tx1="dk1" bg2="lt2" tx2="dk2" accent1="accent1" accent2="accent2" accent3="accent3" accent4="accent4" accent5="accent5" accent6="accent6" hlink="hlink" folHlink="folHlink"/>
  <p:notesStyle>
    <a:lvl1pPr marL="0" algn="l" defTabSz="914254" rtl="0" eaLnBrk="1" latinLnBrk="0" hangingPunct="1">
      <a:defRPr sz="1200" kern="1200">
        <a:solidFill>
          <a:schemeClr val="tx1"/>
        </a:solidFill>
        <a:latin typeface="+mn-lt"/>
        <a:ea typeface="+mn-ea"/>
        <a:cs typeface="+mn-cs"/>
      </a:defRPr>
    </a:lvl1pPr>
    <a:lvl2pPr marL="457128" algn="l" defTabSz="914254" rtl="0" eaLnBrk="1" latinLnBrk="0" hangingPunct="1">
      <a:defRPr sz="1200" kern="1200">
        <a:solidFill>
          <a:schemeClr val="tx1"/>
        </a:solidFill>
        <a:latin typeface="+mn-lt"/>
        <a:ea typeface="+mn-ea"/>
        <a:cs typeface="+mn-cs"/>
      </a:defRPr>
    </a:lvl2pPr>
    <a:lvl3pPr marL="914254" algn="l" defTabSz="914254" rtl="0" eaLnBrk="1" latinLnBrk="0" hangingPunct="1">
      <a:defRPr sz="1200" kern="1200">
        <a:solidFill>
          <a:schemeClr val="tx1"/>
        </a:solidFill>
        <a:latin typeface="+mn-lt"/>
        <a:ea typeface="+mn-ea"/>
        <a:cs typeface="+mn-cs"/>
      </a:defRPr>
    </a:lvl3pPr>
    <a:lvl4pPr marL="1371382" algn="l" defTabSz="914254" rtl="0" eaLnBrk="1" latinLnBrk="0" hangingPunct="1">
      <a:defRPr sz="1200" kern="1200">
        <a:solidFill>
          <a:schemeClr val="tx1"/>
        </a:solidFill>
        <a:latin typeface="+mn-lt"/>
        <a:ea typeface="+mn-ea"/>
        <a:cs typeface="+mn-cs"/>
      </a:defRPr>
    </a:lvl4pPr>
    <a:lvl5pPr marL="1828507" algn="l" defTabSz="914254" rtl="0" eaLnBrk="1" latinLnBrk="0" hangingPunct="1">
      <a:defRPr sz="1200" kern="1200">
        <a:solidFill>
          <a:schemeClr val="tx1"/>
        </a:solidFill>
        <a:latin typeface="+mn-lt"/>
        <a:ea typeface="+mn-ea"/>
        <a:cs typeface="+mn-cs"/>
      </a:defRPr>
    </a:lvl5pPr>
    <a:lvl6pPr marL="2285635" algn="l" defTabSz="914254" rtl="0" eaLnBrk="1" latinLnBrk="0" hangingPunct="1">
      <a:defRPr sz="1200" kern="1200">
        <a:solidFill>
          <a:schemeClr val="tx1"/>
        </a:solidFill>
        <a:latin typeface="+mn-lt"/>
        <a:ea typeface="+mn-ea"/>
        <a:cs typeface="+mn-cs"/>
      </a:defRPr>
    </a:lvl6pPr>
    <a:lvl7pPr marL="2742761" algn="l" defTabSz="914254" rtl="0" eaLnBrk="1" latinLnBrk="0" hangingPunct="1">
      <a:defRPr sz="1200" kern="1200">
        <a:solidFill>
          <a:schemeClr val="tx1"/>
        </a:solidFill>
        <a:latin typeface="+mn-lt"/>
        <a:ea typeface="+mn-ea"/>
        <a:cs typeface="+mn-cs"/>
      </a:defRPr>
    </a:lvl7pPr>
    <a:lvl8pPr marL="3199889" algn="l" defTabSz="914254" rtl="0" eaLnBrk="1" latinLnBrk="0" hangingPunct="1">
      <a:defRPr sz="1200" kern="1200">
        <a:solidFill>
          <a:schemeClr val="tx1"/>
        </a:solidFill>
        <a:latin typeface="+mn-lt"/>
        <a:ea typeface="+mn-ea"/>
        <a:cs typeface="+mn-cs"/>
      </a:defRPr>
    </a:lvl8pPr>
    <a:lvl9pPr marL="3657014" algn="l" defTabSz="91425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rstudio.co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r>
              <a:rPr lang="en-US" dirty="0"/>
              <a:t>Median higher than 50</a:t>
            </a:r>
            <a:r>
              <a:rPr lang="en-US" baseline="30000" dirty="0"/>
              <a:t>th</a:t>
            </a:r>
            <a:r>
              <a:rPr lang="en-US" dirty="0"/>
              <a:t> percentile for uranium </a:t>
            </a:r>
          </a:p>
          <a:p>
            <a:endParaRPr lang="en-US" dirty="0"/>
          </a:p>
          <a:p>
            <a:pPr marL="457200" indent="-457200">
              <a:buFont typeface="Wingdings" pitchFamily="2" charset="2"/>
              <a:buChar char="v"/>
            </a:pPr>
            <a:r>
              <a:rPr lang="en-US" sz="1200" dirty="0"/>
              <a:t>Uranium mined on Navajo Nation over a period of ~40 years</a:t>
            </a:r>
          </a:p>
          <a:p>
            <a:pPr marL="457200" indent="-457200">
              <a:buFont typeface="Wingdings" pitchFamily="2" charset="2"/>
              <a:buChar char="v"/>
            </a:pPr>
            <a:r>
              <a:rPr lang="en-US" sz="1200" dirty="0"/>
              <a:t>Despite closure of mines, environmental risk persists</a:t>
            </a:r>
          </a:p>
          <a:p>
            <a:pPr marL="457200" indent="-457200">
              <a:buFont typeface="Wingdings" pitchFamily="2" charset="2"/>
              <a:buChar char="v"/>
            </a:pPr>
            <a:r>
              <a:rPr lang="en-US" sz="1200" dirty="0"/>
              <a:t>Poor efforts to remediate abandoned mines</a:t>
            </a:r>
          </a:p>
          <a:p>
            <a:pPr marL="457200" indent="-457200">
              <a:buFont typeface="Wingdings" pitchFamily="2" charset="2"/>
              <a:buChar char="v"/>
            </a:pPr>
            <a:r>
              <a:rPr lang="en-US" sz="1200" dirty="0"/>
              <a:t>Exposure to metals from mines in environment linked to variety of health issues</a:t>
            </a:r>
          </a:p>
          <a:p>
            <a:pPr marL="457200" indent="-457200">
              <a:buFont typeface="Wingdings" pitchFamily="2" charset="2"/>
              <a:buChar char="v"/>
            </a:pPr>
            <a:r>
              <a:rPr lang="en-US" sz="1200" dirty="0"/>
              <a:t>Exposure occurs via inhalation and ingestion</a:t>
            </a:r>
          </a:p>
          <a:p>
            <a:pPr marL="457200" indent="-457200">
              <a:buFont typeface="Wingdings" pitchFamily="2" charset="2"/>
              <a:buChar char="v"/>
            </a:pPr>
            <a:r>
              <a:rPr lang="en-US" sz="1200" dirty="0"/>
              <a:t>Several metals are known to cause cancer. </a:t>
            </a:r>
          </a:p>
          <a:p>
            <a:pPr marL="457200" indent="-457200">
              <a:buFont typeface="Wingdings" pitchFamily="2" charset="2"/>
              <a:buChar char="v"/>
            </a:pPr>
            <a:r>
              <a:rPr lang="en-US" sz="1200" dirty="0"/>
              <a:t>Children may be more sensitive to chemicals during development increasing susceptibility in developing cancer in adulthood.</a:t>
            </a:r>
          </a:p>
          <a:p>
            <a:endParaRPr lang="en-US" dirty="0"/>
          </a:p>
          <a:p>
            <a:r>
              <a:rPr lang="en-US" dirty="0"/>
              <a:t>A mining boom in the late 1940s has left several abandoned uranium mines throughout the Navajo Nation. </a:t>
            </a:r>
          </a:p>
          <a:p>
            <a:endParaRPr lang="en-US" dirty="0"/>
          </a:p>
          <a:p>
            <a:r>
              <a:rPr lang="en-US" dirty="0"/>
              <a:t>Despite their closure, mines have emitted toxic metals into the air, water, and food to be ingested or inhaled by the community.  </a:t>
            </a:r>
          </a:p>
          <a:p>
            <a:endParaRPr lang="en-US" dirty="0"/>
          </a:p>
          <a:p>
            <a:r>
              <a:rPr lang="en-US" dirty="0"/>
              <a:t>Exposure to these meals have been linked to an increased risk of developing health risks such as cancer.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Children may be more sensitive to chemicals during development increasing susceptibility in developing cancer in adulthood.</a:t>
            </a:r>
          </a:p>
          <a:p>
            <a:endParaRPr lang="en-US" dirty="0"/>
          </a:p>
          <a:p>
            <a:endParaRPr lang="en-US" dirty="0"/>
          </a:p>
          <a:p>
            <a:endParaRPr lang="en-US" dirty="0"/>
          </a:p>
          <a:p>
            <a:endParaRPr lang="en-US" dirty="0"/>
          </a:p>
          <a:p>
            <a:r>
              <a:rPr lang="en-US" dirty="0"/>
              <a:t>Legacy of uranium mining on the Navajo nation has left communities exposed to environmental toxicants in the form of metals. </a:t>
            </a:r>
          </a:p>
          <a:p>
            <a:endParaRPr lang="en-US" dirty="0"/>
          </a:p>
          <a:p>
            <a:r>
              <a:rPr lang="en-US" sz="1200" dirty="0"/>
              <a:t>Navajo Epidemiology Center. (2018). Cancer Among Navajo 2005-2013. </a:t>
            </a:r>
            <a:r>
              <a:rPr lang="en-US" sz="1200" i="1" dirty="0"/>
              <a:t>Navajo Epidemiology Center, Navajo Department of Health</a:t>
            </a:r>
            <a:r>
              <a:rPr lang="en-US" sz="1200" dirty="0"/>
              <a:t>.</a:t>
            </a:r>
          </a:p>
          <a:p>
            <a:endParaRPr lang="en-US" sz="1200" dirty="0"/>
          </a:p>
          <a:p>
            <a:r>
              <a:rPr lang="en-US" sz="1200" dirty="0"/>
              <a:t>RStudio Team (2020). RStudio: Integrated Development for R. RStudio, PBC, Boston, MA URL </a:t>
            </a:r>
            <a:r>
              <a:rPr lang="en-US" sz="1200" dirty="0">
                <a:hlinkClick r:id="rId3"/>
              </a:rPr>
              <a:t>http://www.rstudio.com/</a:t>
            </a:r>
            <a:r>
              <a:rPr lang="en-US" sz="1200" dirty="0"/>
              <a:t>.</a:t>
            </a:r>
          </a:p>
          <a:p>
            <a:endParaRPr lang="en-US" sz="1200" dirty="0"/>
          </a:p>
          <a:p>
            <a:pPr marL="0" marR="0" indent="0" algn="l" defTabSz="914254"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Hoover J.H., </a:t>
            </a:r>
            <a:r>
              <a:rPr lang="en-US" sz="1200" b="0" i="0" kern="1200" dirty="0" err="1">
                <a:solidFill>
                  <a:schemeClr val="tx1"/>
                </a:solidFill>
                <a:effectLst/>
                <a:latin typeface="+mn-lt"/>
                <a:ea typeface="+mn-ea"/>
                <a:cs typeface="+mn-cs"/>
              </a:rPr>
              <a:t>Erdei</a:t>
            </a:r>
            <a:r>
              <a:rPr lang="en-US" sz="1200" b="0" i="0" kern="1200" dirty="0">
                <a:solidFill>
                  <a:schemeClr val="tx1"/>
                </a:solidFill>
                <a:effectLst/>
                <a:latin typeface="+mn-lt"/>
                <a:ea typeface="+mn-ea"/>
                <a:cs typeface="+mn-cs"/>
              </a:rPr>
              <a:t> E., Begay D., Gonzales M.; NBCS Study Team, Jarrett J.M., Cheng PY, Lewis J.(2020). Exposure to uranium and co-occurring metals among pregnant Navajo women. Environ Res. 2020 Nov;190:109943.</a:t>
            </a:r>
          </a:p>
          <a:p>
            <a:pPr marL="0" marR="0" indent="0" algn="l" defTabSz="914254"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254"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Norman, R. E., Ryan, A., Grant, K., </a:t>
            </a:r>
            <a:r>
              <a:rPr lang="en-US" sz="1200" kern="1200" dirty="0" err="1">
                <a:solidFill>
                  <a:schemeClr val="tx1"/>
                </a:solidFill>
                <a:effectLst/>
                <a:latin typeface="+mn-lt"/>
                <a:ea typeface="+mn-ea"/>
                <a:cs typeface="+mn-cs"/>
              </a:rPr>
              <a:t>Sitas</a:t>
            </a:r>
            <a:r>
              <a:rPr lang="en-US" sz="1200" kern="1200" dirty="0">
                <a:solidFill>
                  <a:schemeClr val="tx1"/>
                </a:solidFill>
                <a:effectLst/>
                <a:latin typeface="+mn-lt"/>
                <a:ea typeface="+mn-ea"/>
                <a:cs typeface="+mn-cs"/>
              </a:rPr>
              <a:t>, F., &amp; Scott, J. G. (2014). Environmental contributions to childhood cancers. J Environ Immunol </a:t>
            </a:r>
            <a:r>
              <a:rPr lang="en-US" sz="1200" kern="1200" dirty="0" err="1">
                <a:solidFill>
                  <a:schemeClr val="tx1"/>
                </a:solidFill>
                <a:effectLst/>
                <a:latin typeface="+mn-lt"/>
                <a:ea typeface="+mn-ea"/>
                <a:cs typeface="+mn-cs"/>
              </a:rPr>
              <a:t>Toxicol</a:t>
            </a:r>
            <a:r>
              <a:rPr lang="en-US" sz="1200" kern="1200" dirty="0">
                <a:solidFill>
                  <a:schemeClr val="tx1"/>
                </a:solidFill>
                <a:effectLst/>
                <a:latin typeface="+mn-lt"/>
                <a:ea typeface="+mn-ea"/>
                <a:cs typeface="+mn-cs"/>
              </a:rPr>
              <a:t>, 2(2), 86-98.</a:t>
            </a:r>
          </a:p>
          <a:p>
            <a:pPr marL="0" marR="0" lvl="0" indent="0" algn="l" defTabSz="914254"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254" rtl="0" eaLnBrk="1" fontAlgn="auto" latinLnBrk="0" hangingPunct="1">
              <a:lnSpc>
                <a:spcPct val="100000"/>
              </a:lnSpc>
              <a:spcBef>
                <a:spcPts val="0"/>
              </a:spcBef>
              <a:spcAft>
                <a:spcPts val="0"/>
              </a:spcAft>
              <a:buClrTx/>
              <a:buSzTx/>
              <a:buFontTx/>
              <a:buNone/>
              <a:tabLst/>
              <a:defRPr/>
            </a:pPr>
            <a:r>
              <a:rPr lang="en-US" sz="1200" b="0" i="0" kern="1200" dirty="0" err="1">
                <a:solidFill>
                  <a:schemeClr val="tx1"/>
                </a:solidFill>
                <a:effectLst/>
                <a:latin typeface="+mn-lt"/>
                <a:ea typeface="+mn-ea"/>
                <a:cs typeface="+mn-cs"/>
              </a:rPr>
              <a:t>Perlroth</a:t>
            </a:r>
            <a:r>
              <a:rPr lang="en-US" sz="1200" b="0" i="0" kern="1200" dirty="0">
                <a:solidFill>
                  <a:schemeClr val="tx1"/>
                </a:solidFill>
                <a:effectLst/>
                <a:latin typeface="+mn-lt"/>
                <a:ea typeface="+mn-ea"/>
                <a:cs typeface="+mn-cs"/>
              </a:rPr>
              <a:t> NH, Castelo Branco CW. Current knowledge of environmental exposure in children during the sensitive developmental periods. J </a:t>
            </a:r>
            <a:r>
              <a:rPr lang="en-US" sz="1200" b="0" i="0" kern="1200" dirty="0" err="1">
                <a:solidFill>
                  <a:schemeClr val="tx1"/>
                </a:solidFill>
                <a:effectLst/>
                <a:latin typeface="+mn-lt"/>
                <a:ea typeface="+mn-ea"/>
                <a:cs typeface="+mn-cs"/>
              </a:rPr>
              <a:t>Pediatr</a:t>
            </a:r>
            <a:r>
              <a:rPr lang="en-US" sz="1200" b="0" i="0" kern="1200" dirty="0">
                <a:solidFill>
                  <a:schemeClr val="tx1"/>
                </a:solidFill>
                <a:effectLst/>
                <a:latin typeface="+mn-lt"/>
                <a:ea typeface="+mn-ea"/>
                <a:cs typeface="+mn-cs"/>
              </a:rPr>
              <a:t> (Rio J). 2017 Jan-Feb;93(1):17-27.</a:t>
            </a:r>
            <a:endParaRPr lang="en-US" sz="1200" kern="1200" dirty="0">
              <a:solidFill>
                <a:schemeClr val="tx1"/>
              </a:solidFill>
              <a:effectLst/>
              <a:latin typeface="+mn-lt"/>
              <a:ea typeface="+mn-ea"/>
              <a:cs typeface="+mn-cs"/>
            </a:endParaRPr>
          </a:p>
          <a:p>
            <a:pPr marL="0" marR="0" lvl="0" indent="0" algn="l" defTabSz="914254"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254"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I’d like to thank my mentors Debra </a:t>
            </a:r>
            <a:r>
              <a:rPr lang="en-US" sz="1200" kern="1200" dirty="0" err="1">
                <a:solidFill>
                  <a:schemeClr val="tx1"/>
                </a:solidFill>
                <a:effectLst/>
                <a:latin typeface="+mn-lt"/>
                <a:ea typeface="+mn-ea"/>
                <a:cs typeface="+mn-cs"/>
              </a:rPr>
              <a:t>MacKenzie</a:t>
            </a:r>
            <a:r>
              <a:rPr lang="en-US" sz="1200" kern="1200" dirty="0">
                <a:solidFill>
                  <a:schemeClr val="tx1"/>
                </a:solidFill>
                <a:effectLst/>
                <a:latin typeface="+mn-lt"/>
                <a:ea typeface="+mn-ea"/>
                <a:cs typeface="+mn-cs"/>
              </a:rPr>
              <a:t> and Tamara Anderson for all their guidance and support during my research. Special thanks to the financial support from the Navajo Birth Cohort Study, Undergraduate Network Pipeline, and Cancer Research – Scholarship and Training in Population Sciences Program. </a:t>
            </a:r>
          </a:p>
          <a:p>
            <a:pPr marL="0" marR="0" lvl="0" indent="0" algn="l" defTabSz="914254"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254"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Column of metals </a:t>
            </a:r>
          </a:p>
          <a:p>
            <a:pPr marL="0" marR="0" lvl="0" indent="0" algn="l" defTabSz="914254"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254"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254"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Relation to national norms (Show through bold, colors, etc.) </a:t>
            </a:r>
          </a:p>
          <a:p>
            <a:pPr marL="0" marR="0" lvl="0" indent="0" algn="l" defTabSz="914254"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Combine means and STD +- </a:t>
            </a:r>
          </a:p>
          <a:p>
            <a:pPr marL="0" marR="0" lvl="0" indent="0" algn="l" defTabSz="914254"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Make authors specific for SOT! </a:t>
            </a:r>
          </a:p>
          <a:p>
            <a:pPr marL="0" marR="0" lvl="0" indent="0" algn="l" defTabSz="914254"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254"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AFB722C-9D1A-4D4B-BB1B-F94506016E30}" type="slidenum">
              <a:rPr lang="en-US" smtClean="0"/>
              <a:t>1</a:t>
            </a:fld>
            <a:endParaRPr lang="en-US"/>
          </a:p>
        </p:txBody>
      </p:sp>
    </p:spTree>
    <p:extLst>
      <p:ext uri="{BB962C8B-B14F-4D97-AF65-F5344CB8AC3E}">
        <p14:creationId xmlns:p14="http://schemas.microsoft.com/office/powerpoint/2010/main" val="4261594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572" y="10226676"/>
            <a:ext cx="37308063" cy="7054852"/>
          </a:xfrm>
        </p:spPr>
        <p:txBody>
          <a:bodyPr/>
          <a:lstStyle/>
          <a:p>
            <a:r>
              <a:rPr lang="en-US"/>
              <a:t>Click to edit Master title style</a:t>
            </a:r>
          </a:p>
        </p:txBody>
      </p:sp>
      <p:sp>
        <p:nvSpPr>
          <p:cNvPr id="3" name="Subtitle 2"/>
          <p:cNvSpPr>
            <a:spLocks noGrp="1"/>
          </p:cNvSpPr>
          <p:nvPr>
            <p:ph type="subTitle" idx="1"/>
          </p:nvPr>
        </p:nvSpPr>
        <p:spPr>
          <a:xfrm>
            <a:off x="6583137" y="18653128"/>
            <a:ext cx="30724929" cy="8413751"/>
          </a:xfrm>
        </p:spPr>
        <p:txBody>
          <a:bodyPr/>
          <a:lstStyle>
            <a:lvl1pPr marL="0" indent="0" algn="ctr">
              <a:buNone/>
              <a:defRPr/>
            </a:lvl1pPr>
            <a:lvl2pPr marL="391894" indent="0" algn="ctr">
              <a:buNone/>
              <a:defRPr/>
            </a:lvl2pPr>
            <a:lvl3pPr marL="783787" indent="0" algn="ctr">
              <a:buNone/>
              <a:defRPr/>
            </a:lvl3pPr>
            <a:lvl4pPr marL="1175683" indent="0" algn="ctr">
              <a:buNone/>
              <a:defRPr/>
            </a:lvl4pPr>
            <a:lvl5pPr marL="1567576" indent="0" algn="ctr">
              <a:buNone/>
              <a:defRPr/>
            </a:lvl5pPr>
            <a:lvl6pPr marL="1959469" indent="0" algn="ctr">
              <a:buNone/>
              <a:defRPr/>
            </a:lvl6pPr>
            <a:lvl7pPr marL="2351361" indent="0" algn="ctr">
              <a:buNone/>
              <a:defRPr/>
            </a:lvl7pPr>
            <a:lvl8pPr marL="2743256" indent="0" algn="ctr">
              <a:buNone/>
              <a:defRPr/>
            </a:lvl8pPr>
            <a:lvl9pPr marL="313514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663804-7CD0-4A2B-8A3D-BA32EDA92B43}" type="slidenum">
              <a:rPr lang="en-US"/>
              <a:pPr>
                <a:defRPr/>
              </a:pPr>
              <a:t>‹#›</a:t>
            </a:fld>
            <a:endParaRPr lang="en-US"/>
          </a:p>
        </p:txBody>
      </p:sp>
    </p:spTree>
    <p:extLst>
      <p:ext uri="{BB962C8B-B14F-4D97-AF65-F5344CB8AC3E}">
        <p14:creationId xmlns:p14="http://schemas.microsoft.com/office/powerpoint/2010/main" val="1960032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4F1677-C9CD-4D64-AE6F-A060A3B01ED6}" type="slidenum">
              <a:rPr lang="en-US"/>
              <a:pPr>
                <a:defRPr/>
              </a:pPr>
              <a:t>‹#›</a:t>
            </a:fld>
            <a:endParaRPr lang="en-US"/>
          </a:p>
        </p:txBody>
      </p:sp>
    </p:spTree>
    <p:extLst>
      <p:ext uri="{BB962C8B-B14F-4D97-AF65-F5344CB8AC3E}">
        <p14:creationId xmlns:p14="http://schemas.microsoft.com/office/powerpoint/2010/main" val="723017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47165" y="912816"/>
            <a:ext cx="2154010" cy="127984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82416" y="912816"/>
            <a:ext cx="6334124" cy="12798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598949-4009-475B-8F3D-B9FB952842ED}" type="slidenum">
              <a:rPr lang="en-US"/>
              <a:pPr>
                <a:defRPr/>
              </a:pPr>
              <a:t>‹#›</a:t>
            </a:fld>
            <a:endParaRPr lang="en-US"/>
          </a:p>
        </p:txBody>
      </p:sp>
    </p:spTree>
    <p:extLst>
      <p:ext uri="{BB962C8B-B14F-4D97-AF65-F5344CB8AC3E}">
        <p14:creationId xmlns:p14="http://schemas.microsoft.com/office/powerpoint/2010/main" val="1047386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197A3A-942E-4110-97F9-F85A0FD7F844}" type="slidenum">
              <a:rPr lang="en-US"/>
              <a:pPr>
                <a:defRPr/>
              </a:pPr>
              <a:t>‹#›</a:t>
            </a:fld>
            <a:endParaRPr lang="en-US"/>
          </a:p>
        </p:txBody>
      </p:sp>
    </p:spTree>
    <p:extLst>
      <p:ext uri="{BB962C8B-B14F-4D97-AF65-F5344CB8AC3E}">
        <p14:creationId xmlns:p14="http://schemas.microsoft.com/office/powerpoint/2010/main" val="1397449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442"/>
            <a:ext cx="37308063" cy="6537326"/>
          </a:xfrm>
        </p:spPr>
        <p:txBody>
          <a:bodyPr anchor="t"/>
          <a:lstStyle>
            <a:lvl1pPr algn="l">
              <a:defRPr sz="3429" b="1" cap="all"/>
            </a:lvl1pPr>
          </a:lstStyle>
          <a:p>
            <a:r>
              <a:rPr lang="en-US"/>
              <a:t>Click to edit Master title style</a:t>
            </a:r>
          </a:p>
        </p:txBody>
      </p:sp>
      <p:sp>
        <p:nvSpPr>
          <p:cNvPr id="3" name="Text Placeholder 2"/>
          <p:cNvSpPr>
            <a:spLocks noGrp="1"/>
          </p:cNvSpPr>
          <p:nvPr>
            <p:ph type="body" idx="1"/>
          </p:nvPr>
        </p:nvSpPr>
        <p:spPr>
          <a:xfrm>
            <a:off x="3467103" y="13952538"/>
            <a:ext cx="37308063" cy="7200900"/>
          </a:xfrm>
        </p:spPr>
        <p:txBody>
          <a:bodyPr anchor="b"/>
          <a:lstStyle>
            <a:lvl1pPr marL="0" indent="0">
              <a:buNone/>
              <a:defRPr sz="1716"/>
            </a:lvl1pPr>
            <a:lvl2pPr marL="391894" indent="0">
              <a:buNone/>
              <a:defRPr sz="1543"/>
            </a:lvl2pPr>
            <a:lvl3pPr marL="783787" indent="0">
              <a:buNone/>
              <a:defRPr sz="1372"/>
            </a:lvl3pPr>
            <a:lvl4pPr marL="1175683" indent="0">
              <a:buNone/>
              <a:defRPr sz="1200"/>
            </a:lvl4pPr>
            <a:lvl5pPr marL="1567576" indent="0">
              <a:buNone/>
              <a:defRPr sz="1200"/>
            </a:lvl5pPr>
            <a:lvl6pPr marL="1959469" indent="0">
              <a:buNone/>
              <a:defRPr sz="1200"/>
            </a:lvl6pPr>
            <a:lvl7pPr marL="2351361" indent="0">
              <a:buNone/>
              <a:defRPr sz="1200"/>
            </a:lvl7pPr>
            <a:lvl8pPr marL="2743256" indent="0">
              <a:buNone/>
              <a:defRPr sz="1200"/>
            </a:lvl8pPr>
            <a:lvl9pPr marL="3135149" indent="0">
              <a:buNone/>
              <a:defRPr sz="1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CACBA7-66D2-459F-9F79-264E6B7A399F}" type="slidenum">
              <a:rPr lang="en-US"/>
              <a:pPr>
                <a:defRPr/>
              </a:pPr>
              <a:t>‹#›</a:t>
            </a:fld>
            <a:endParaRPr lang="en-US"/>
          </a:p>
        </p:txBody>
      </p:sp>
    </p:spTree>
    <p:extLst>
      <p:ext uri="{BB962C8B-B14F-4D97-AF65-F5344CB8AC3E}">
        <p14:creationId xmlns:p14="http://schemas.microsoft.com/office/powerpoint/2010/main" val="1379699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82411" y="3656016"/>
            <a:ext cx="4244068" cy="10055225"/>
          </a:xfrm>
        </p:spPr>
        <p:txBody>
          <a:bodyPr/>
          <a:lstStyle>
            <a:lvl1pPr>
              <a:defRPr sz="2400"/>
            </a:lvl1pPr>
            <a:lvl2pPr>
              <a:defRPr sz="2057"/>
            </a:lvl2pPr>
            <a:lvl3pPr>
              <a:defRPr sz="1716"/>
            </a:lvl3pPr>
            <a:lvl4pPr>
              <a:defRPr sz="1543"/>
            </a:lvl4pPr>
            <a:lvl5pPr>
              <a:defRPr sz="1543"/>
            </a:lvl5pPr>
            <a:lvl6pPr>
              <a:defRPr sz="1543"/>
            </a:lvl6pPr>
            <a:lvl7pPr>
              <a:defRPr sz="1543"/>
            </a:lvl7pPr>
            <a:lvl8pPr>
              <a:defRPr sz="1543"/>
            </a:lvl8pPr>
            <a:lvl9pPr>
              <a:defRPr sz="15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57110" y="3656016"/>
            <a:ext cx="4244068" cy="10055225"/>
          </a:xfrm>
        </p:spPr>
        <p:txBody>
          <a:bodyPr/>
          <a:lstStyle>
            <a:lvl1pPr>
              <a:defRPr sz="2400"/>
            </a:lvl1pPr>
            <a:lvl2pPr>
              <a:defRPr sz="2057"/>
            </a:lvl2pPr>
            <a:lvl3pPr>
              <a:defRPr sz="1716"/>
            </a:lvl3pPr>
            <a:lvl4pPr>
              <a:defRPr sz="1543"/>
            </a:lvl4pPr>
            <a:lvl5pPr>
              <a:defRPr sz="1543"/>
            </a:lvl5pPr>
            <a:lvl6pPr>
              <a:defRPr sz="1543"/>
            </a:lvl6pPr>
            <a:lvl7pPr>
              <a:defRPr sz="1543"/>
            </a:lvl7pPr>
            <a:lvl8pPr>
              <a:defRPr sz="1543"/>
            </a:lvl8pPr>
            <a:lvl9pPr>
              <a:defRPr sz="15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3860724-B0FC-4F39-91BE-60113A2E7070}" type="slidenum">
              <a:rPr lang="en-US"/>
              <a:pPr>
                <a:defRPr/>
              </a:pPr>
              <a:t>‹#›</a:t>
            </a:fld>
            <a:endParaRPr lang="en-US"/>
          </a:p>
        </p:txBody>
      </p:sp>
    </p:spTree>
    <p:extLst>
      <p:ext uri="{BB962C8B-B14F-4D97-AF65-F5344CB8AC3E}">
        <p14:creationId xmlns:p14="http://schemas.microsoft.com/office/powerpoint/2010/main" val="1140237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835" y="1317625"/>
            <a:ext cx="39501537"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836" y="7369178"/>
            <a:ext cx="19392900" cy="3070224"/>
          </a:xfrm>
        </p:spPr>
        <p:txBody>
          <a:bodyPr anchor="b"/>
          <a:lstStyle>
            <a:lvl1pPr marL="0" indent="0">
              <a:buNone/>
              <a:defRPr sz="2057" b="1"/>
            </a:lvl1pPr>
            <a:lvl2pPr marL="391894" indent="0">
              <a:buNone/>
              <a:defRPr sz="1716" b="1"/>
            </a:lvl2pPr>
            <a:lvl3pPr marL="783787" indent="0">
              <a:buNone/>
              <a:defRPr sz="1543" b="1"/>
            </a:lvl3pPr>
            <a:lvl4pPr marL="1175683" indent="0">
              <a:buNone/>
              <a:defRPr sz="1372" b="1"/>
            </a:lvl4pPr>
            <a:lvl5pPr marL="1567576" indent="0">
              <a:buNone/>
              <a:defRPr sz="1372" b="1"/>
            </a:lvl5pPr>
            <a:lvl6pPr marL="1959469" indent="0">
              <a:buNone/>
              <a:defRPr sz="1372" b="1"/>
            </a:lvl6pPr>
            <a:lvl7pPr marL="2351361" indent="0">
              <a:buNone/>
              <a:defRPr sz="1372" b="1"/>
            </a:lvl7pPr>
            <a:lvl8pPr marL="2743256" indent="0">
              <a:buNone/>
              <a:defRPr sz="1372" b="1"/>
            </a:lvl8pPr>
            <a:lvl9pPr marL="3135149" indent="0">
              <a:buNone/>
              <a:defRPr sz="1372" b="1"/>
            </a:lvl9pPr>
          </a:lstStyle>
          <a:p>
            <a:pPr lvl="0"/>
            <a:r>
              <a:rPr lang="en-US"/>
              <a:t>Click to edit Master text styles</a:t>
            </a:r>
          </a:p>
        </p:txBody>
      </p:sp>
      <p:sp>
        <p:nvSpPr>
          <p:cNvPr id="4" name="Content Placeholder 3"/>
          <p:cNvSpPr>
            <a:spLocks noGrp="1"/>
          </p:cNvSpPr>
          <p:nvPr>
            <p:ph sz="half" idx="2"/>
          </p:nvPr>
        </p:nvSpPr>
        <p:spPr>
          <a:xfrm>
            <a:off x="2194836" y="10439404"/>
            <a:ext cx="19392900" cy="18965862"/>
          </a:xfrm>
        </p:spPr>
        <p:txBody>
          <a:bodyPr/>
          <a:lstStyle>
            <a:lvl1pPr>
              <a:defRPr sz="2057"/>
            </a:lvl1pPr>
            <a:lvl2pPr>
              <a:defRPr sz="1716"/>
            </a:lvl2pPr>
            <a:lvl3pPr>
              <a:defRPr sz="1543"/>
            </a:lvl3pPr>
            <a:lvl4pPr>
              <a:defRPr sz="1372"/>
            </a:lvl4pPr>
            <a:lvl5pPr>
              <a:defRPr sz="1372"/>
            </a:lvl5pPr>
            <a:lvl6pPr>
              <a:defRPr sz="1372"/>
            </a:lvl6pPr>
            <a:lvl7pPr>
              <a:defRPr sz="1372"/>
            </a:lvl7pPr>
            <a:lvl8pPr>
              <a:defRPr sz="1372"/>
            </a:lvl8pPr>
            <a:lvl9pPr>
              <a:defRPr sz="137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665" y="7369178"/>
            <a:ext cx="19399705" cy="3070224"/>
          </a:xfrm>
        </p:spPr>
        <p:txBody>
          <a:bodyPr anchor="b"/>
          <a:lstStyle>
            <a:lvl1pPr marL="0" indent="0">
              <a:buNone/>
              <a:defRPr sz="2057" b="1"/>
            </a:lvl1pPr>
            <a:lvl2pPr marL="391894" indent="0">
              <a:buNone/>
              <a:defRPr sz="1716" b="1"/>
            </a:lvl2pPr>
            <a:lvl3pPr marL="783787" indent="0">
              <a:buNone/>
              <a:defRPr sz="1543" b="1"/>
            </a:lvl3pPr>
            <a:lvl4pPr marL="1175683" indent="0">
              <a:buNone/>
              <a:defRPr sz="1372" b="1"/>
            </a:lvl4pPr>
            <a:lvl5pPr marL="1567576" indent="0">
              <a:buNone/>
              <a:defRPr sz="1372" b="1"/>
            </a:lvl5pPr>
            <a:lvl6pPr marL="1959469" indent="0">
              <a:buNone/>
              <a:defRPr sz="1372" b="1"/>
            </a:lvl6pPr>
            <a:lvl7pPr marL="2351361" indent="0">
              <a:buNone/>
              <a:defRPr sz="1372" b="1"/>
            </a:lvl7pPr>
            <a:lvl8pPr marL="2743256" indent="0">
              <a:buNone/>
              <a:defRPr sz="1372" b="1"/>
            </a:lvl8pPr>
            <a:lvl9pPr marL="3135149" indent="0">
              <a:buNone/>
              <a:defRPr sz="1372" b="1"/>
            </a:lvl9pPr>
          </a:lstStyle>
          <a:p>
            <a:pPr lvl="0"/>
            <a:r>
              <a:rPr lang="en-US"/>
              <a:t>Click to edit Master text styles</a:t>
            </a:r>
          </a:p>
        </p:txBody>
      </p:sp>
      <p:sp>
        <p:nvSpPr>
          <p:cNvPr id="6" name="Content Placeholder 5"/>
          <p:cNvSpPr>
            <a:spLocks noGrp="1"/>
          </p:cNvSpPr>
          <p:nvPr>
            <p:ph sz="quarter" idx="4"/>
          </p:nvPr>
        </p:nvSpPr>
        <p:spPr>
          <a:xfrm>
            <a:off x="22296665" y="10439404"/>
            <a:ext cx="19399705" cy="18965862"/>
          </a:xfrm>
        </p:spPr>
        <p:txBody>
          <a:bodyPr/>
          <a:lstStyle>
            <a:lvl1pPr>
              <a:defRPr sz="2057"/>
            </a:lvl1pPr>
            <a:lvl2pPr>
              <a:defRPr sz="1716"/>
            </a:lvl2pPr>
            <a:lvl3pPr>
              <a:defRPr sz="1543"/>
            </a:lvl3pPr>
            <a:lvl4pPr>
              <a:defRPr sz="1372"/>
            </a:lvl4pPr>
            <a:lvl5pPr>
              <a:defRPr sz="1372"/>
            </a:lvl5pPr>
            <a:lvl6pPr>
              <a:defRPr sz="1372"/>
            </a:lvl6pPr>
            <a:lvl7pPr>
              <a:defRPr sz="1372"/>
            </a:lvl7pPr>
            <a:lvl8pPr>
              <a:defRPr sz="1372"/>
            </a:lvl8pPr>
            <a:lvl9pPr>
              <a:defRPr sz="137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D4CB556-8D55-488B-8DA1-A559E32C00CD}" type="slidenum">
              <a:rPr lang="en-US"/>
              <a:pPr>
                <a:defRPr/>
              </a:pPr>
              <a:t>‹#›</a:t>
            </a:fld>
            <a:endParaRPr lang="en-US"/>
          </a:p>
        </p:txBody>
      </p:sp>
    </p:spTree>
    <p:extLst>
      <p:ext uri="{BB962C8B-B14F-4D97-AF65-F5344CB8AC3E}">
        <p14:creationId xmlns:p14="http://schemas.microsoft.com/office/powerpoint/2010/main" val="2560016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7599764-7607-4353-8B87-CDC9DC7BCCC2}" type="slidenum">
              <a:rPr lang="en-US"/>
              <a:pPr>
                <a:defRPr/>
              </a:pPr>
              <a:t>‹#›</a:t>
            </a:fld>
            <a:endParaRPr lang="en-US"/>
          </a:p>
        </p:txBody>
      </p:sp>
    </p:spTree>
    <p:extLst>
      <p:ext uri="{BB962C8B-B14F-4D97-AF65-F5344CB8AC3E}">
        <p14:creationId xmlns:p14="http://schemas.microsoft.com/office/powerpoint/2010/main" val="1398878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5C98F2A-8133-4604-B50E-9D09C788BF97}" type="slidenum">
              <a:rPr lang="en-US"/>
              <a:pPr>
                <a:defRPr/>
              </a:pPr>
              <a:t>‹#›</a:t>
            </a:fld>
            <a:endParaRPr lang="en-US"/>
          </a:p>
        </p:txBody>
      </p:sp>
    </p:spTree>
    <p:extLst>
      <p:ext uri="{BB962C8B-B14F-4D97-AF65-F5344CB8AC3E}">
        <p14:creationId xmlns:p14="http://schemas.microsoft.com/office/powerpoint/2010/main" val="2585517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835" y="1311275"/>
            <a:ext cx="14439900" cy="5576890"/>
          </a:xfrm>
        </p:spPr>
        <p:txBody>
          <a:bodyPr anchor="b"/>
          <a:lstStyle>
            <a:lvl1pPr algn="l">
              <a:defRPr sz="1716" b="1"/>
            </a:lvl1pPr>
          </a:lstStyle>
          <a:p>
            <a:r>
              <a:rPr lang="en-US"/>
              <a:t>Click to edit Master title style</a:t>
            </a:r>
          </a:p>
        </p:txBody>
      </p:sp>
      <p:sp>
        <p:nvSpPr>
          <p:cNvPr id="3" name="Content Placeholder 2"/>
          <p:cNvSpPr>
            <a:spLocks noGrp="1"/>
          </p:cNvSpPr>
          <p:nvPr>
            <p:ph idx="1"/>
          </p:nvPr>
        </p:nvSpPr>
        <p:spPr>
          <a:xfrm>
            <a:off x="17159968" y="1311275"/>
            <a:ext cx="24536400" cy="28093990"/>
          </a:xfrm>
        </p:spPr>
        <p:txBody>
          <a:bodyPr/>
          <a:lstStyle>
            <a:lvl1pPr>
              <a:defRPr sz="2743"/>
            </a:lvl1pPr>
            <a:lvl2pPr>
              <a:defRPr sz="2400"/>
            </a:lvl2pPr>
            <a:lvl3pPr>
              <a:defRPr sz="2057"/>
            </a:lvl3pPr>
            <a:lvl4pPr>
              <a:defRPr sz="1716"/>
            </a:lvl4pPr>
            <a:lvl5pPr>
              <a:defRPr sz="1716"/>
            </a:lvl5pPr>
            <a:lvl6pPr>
              <a:defRPr sz="1716"/>
            </a:lvl6pPr>
            <a:lvl7pPr>
              <a:defRPr sz="1716"/>
            </a:lvl7pPr>
            <a:lvl8pPr>
              <a:defRPr sz="1716"/>
            </a:lvl8pPr>
            <a:lvl9pPr>
              <a:defRPr sz="171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835" y="6888164"/>
            <a:ext cx="14439900" cy="22517100"/>
          </a:xfrm>
        </p:spPr>
        <p:txBody>
          <a:bodyPr/>
          <a:lstStyle>
            <a:lvl1pPr marL="0" indent="0">
              <a:buNone/>
              <a:defRPr sz="1200"/>
            </a:lvl1pPr>
            <a:lvl2pPr marL="391894" indent="0">
              <a:buNone/>
              <a:defRPr sz="1028"/>
            </a:lvl2pPr>
            <a:lvl3pPr marL="783787" indent="0">
              <a:buNone/>
              <a:defRPr sz="857"/>
            </a:lvl3pPr>
            <a:lvl4pPr marL="1175683" indent="0">
              <a:buNone/>
              <a:defRPr sz="772"/>
            </a:lvl4pPr>
            <a:lvl5pPr marL="1567576" indent="0">
              <a:buNone/>
              <a:defRPr sz="772"/>
            </a:lvl5pPr>
            <a:lvl6pPr marL="1959469" indent="0">
              <a:buNone/>
              <a:defRPr sz="772"/>
            </a:lvl6pPr>
            <a:lvl7pPr marL="2351361" indent="0">
              <a:buNone/>
              <a:defRPr sz="772"/>
            </a:lvl7pPr>
            <a:lvl8pPr marL="2743256" indent="0">
              <a:buNone/>
              <a:defRPr sz="772"/>
            </a:lvl8pPr>
            <a:lvl9pPr marL="3135149" indent="0">
              <a:buNone/>
              <a:defRPr sz="772"/>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DAA0449-48D2-4D99-9381-62BF0BE8D195}" type="slidenum">
              <a:rPr lang="en-US"/>
              <a:pPr>
                <a:defRPr/>
              </a:pPr>
              <a:t>‹#›</a:t>
            </a:fld>
            <a:endParaRPr lang="en-US"/>
          </a:p>
        </p:txBody>
      </p:sp>
    </p:spTree>
    <p:extLst>
      <p:ext uri="{BB962C8B-B14F-4D97-AF65-F5344CB8AC3E}">
        <p14:creationId xmlns:p14="http://schemas.microsoft.com/office/powerpoint/2010/main" val="827785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438" y="23042567"/>
            <a:ext cx="26335263" cy="2720974"/>
          </a:xfrm>
        </p:spPr>
        <p:txBody>
          <a:bodyPr anchor="b"/>
          <a:lstStyle>
            <a:lvl1pPr algn="l">
              <a:defRPr sz="1716" b="1"/>
            </a:lvl1pPr>
          </a:lstStyle>
          <a:p>
            <a:r>
              <a:rPr lang="en-US"/>
              <a:t>Click to edit Master title style</a:t>
            </a:r>
          </a:p>
        </p:txBody>
      </p:sp>
      <p:sp>
        <p:nvSpPr>
          <p:cNvPr id="3" name="Picture Placeholder 2"/>
          <p:cNvSpPr>
            <a:spLocks noGrp="1"/>
          </p:cNvSpPr>
          <p:nvPr>
            <p:ph type="pic" idx="1"/>
          </p:nvPr>
        </p:nvSpPr>
        <p:spPr>
          <a:xfrm>
            <a:off x="8602438" y="2941645"/>
            <a:ext cx="26335263" cy="19750086"/>
          </a:xfrm>
        </p:spPr>
        <p:txBody>
          <a:bodyPr/>
          <a:lstStyle>
            <a:lvl1pPr marL="0" indent="0">
              <a:buNone/>
              <a:defRPr sz="2743"/>
            </a:lvl1pPr>
            <a:lvl2pPr marL="391894" indent="0">
              <a:buNone/>
              <a:defRPr sz="2400"/>
            </a:lvl2pPr>
            <a:lvl3pPr marL="783787" indent="0">
              <a:buNone/>
              <a:defRPr sz="2057"/>
            </a:lvl3pPr>
            <a:lvl4pPr marL="1175683" indent="0">
              <a:buNone/>
              <a:defRPr sz="1716"/>
            </a:lvl4pPr>
            <a:lvl5pPr marL="1567576" indent="0">
              <a:buNone/>
              <a:defRPr sz="1716"/>
            </a:lvl5pPr>
            <a:lvl6pPr marL="1959469" indent="0">
              <a:buNone/>
              <a:defRPr sz="1716"/>
            </a:lvl6pPr>
            <a:lvl7pPr marL="2351361" indent="0">
              <a:buNone/>
              <a:defRPr sz="1716"/>
            </a:lvl7pPr>
            <a:lvl8pPr marL="2743256" indent="0">
              <a:buNone/>
              <a:defRPr sz="1716"/>
            </a:lvl8pPr>
            <a:lvl9pPr marL="3135149" indent="0">
              <a:buNone/>
              <a:defRPr sz="1716"/>
            </a:lvl9pPr>
          </a:lstStyle>
          <a:p>
            <a:pPr lvl="0"/>
            <a:endParaRPr lang="en-US" noProof="0"/>
          </a:p>
        </p:txBody>
      </p:sp>
      <p:sp>
        <p:nvSpPr>
          <p:cNvPr id="4" name="Text Placeholder 3"/>
          <p:cNvSpPr>
            <a:spLocks noGrp="1"/>
          </p:cNvSpPr>
          <p:nvPr>
            <p:ph type="body" sz="half" idx="2"/>
          </p:nvPr>
        </p:nvSpPr>
        <p:spPr>
          <a:xfrm>
            <a:off x="8602438" y="25763542"/>
            <a:ext cx="26335263" cy="3862386"/>
          </a:xfrm>
        </p:spPr>
        <p:txBody>
          <a:bodyPr/>
          <a:lstStyle>
            <a:lvl1pPr marL="0" indent="0">
              <a:buNone/>
              <a:defRPr sz="1200"/>
            </a:lvl1pPr>
            <a:lvl2pPr marL="391894" indent="0">
              <a:buNone/>
              <a:defRPr sz="1028"/>
            </a:lvl2pPr>
            <a:lvl3pPr marL="783787" indent="0">
              <a:buNone/>
              <a:defRPr sz="857"/>
            </a:lvl3pPr>
            <a:lvl4pPr marL="1175683" indent="0">
              <a:buNone/>
              <a:defRPr sz="772"/>
            </a:lvl4pPr>
            <a:lvl5pPr marL="1567576" indent="0">
              <a:buNone/>
              <a:defRPr sz="772"/>
            </a:lvl5pPr>
            <a:lvl6pPr marL="1959469" indent="0">
              <a:buNone/>
              <a:defRPr sz="772"/>
            </a:lvl6pPr>
            <a:lvl7pPr marL="2351361" indent="0">
              <a:buNone/>
              <a:defRPr sz="772"/>
            </a:lvl7pPr>
            <a:lvl8pPr marL="2743256" indent="0">
              <a:buNone/>
              <a:defRPr sz="772"/>
            </a:lvl8pPr>
            <a:lvl9pPr marL="3135149" indent="0">
              <a:buNone/>
              <a:defRPr sz="772"/>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D959BE2-01EC-40E3-B711-0C77B69E2682}" type="slidenum">
              <a:rPr lang="en-US"/>
              <a:pPr>
                <a:defRPr/>
              </a:pPr>
              <a:t>‹#›</a:t>
            </a:fld>
            <a:endParaRPr lang="en-US"/>
          </a:p>
        </p:txBody>
      </p:sp>
    </p:spTree>
    <p:extLst>
      <p:ext uri="{BB962C8B-B14F-4D97-AF65-F5344CB8AC3E}">
        <p14:creationId xmlns:p14="http://schemas.microsoft.com/office/powerpoint/2010/main" val="2342238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782413" y="912814"/>
            <a:ext cx="8618765" cy="274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80709" tIns="240355" rIns="480709" bIns="240355"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782413" y="3656016"/>
            <a:ext cx="8618765" cy="1005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182880" rIns="182880" bIns="18288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193475" y="29976764"/>
            <a:ext cx="10243457" cy="2286000"/>
          </a:xfrm>
          <a:prstGeom prst="rect">
            <a:avLst/>
          </a:prstGeom>
          <a:noFill/>
          <a:ln w="9525">
            <a:noFill/>
            <a:miter lim="800000"/>
            <a:headEnd/>
            <a:tailEnd/>
          </a:ln>
          <a:effectLst/>
        </p:spPr>
        <p:txBody>
          <a:bodyPr vert="horz" wrap="square" lIns="480709" tIns="240355" rIns="480709" bIns="240355" numCol="1" anchor="t" anchorCtr="0" compatLnSpc="1">
            <a:prstTxWarp prst="textNoShape">
              <a:avLst/>
            </a:prstTxWarp>
          </a:bodyPr>
          <a:lstStyle>
            <a:lvl1pPr>
              <a:defRPr sz="6343"/>
            </a:lvl1pPr>
          </a:lstStyle>
          <a:p>
            <a:pPr>
              <a:defRPr/>
            </a:pPr>
            <a:endParaRPr lang="en-US"/>
          </a:p>
        </p:txBody>
      </p:sp>
      <p:sp>
        <p:nvSpPr>
          <p:cNvPr id="1029" name="Rectangle 5"/>
          <p:cNvSpPr>
            <a:spLocks noGrp="1" noChangeArrowheads="1"/>
          </p:cNvSpPr>
          <p:nvPr>
            <p:ph type="ftr" sz="quarter" idx="3"/>
          </p:nvPr>
        </p:nvSpPr>
        <p:spPr bwMode="auto">
          <a:xfrm>
            <a:off x="14995075" y="29976764"/>
            <a:ext cx="13901057" cy="2286000"/>
          </a:xfrm>
          <a:prstGeom prst="rect">
            <a:avLst/>
          </a:prstGeom>
          <a:noFill/>
          <a:ln w="9525">
            <a:noFill/>
            <a:miter lim="800000"/>
            <a:headEnd/>
            <a:tailEnd/>
          </a:ln>
          <a:effectLst/>
        </p:spPr>
        <p:txBody>
          <a:bodyPr vert="horz" wrap="square" lIns="480709" tIns="240355" rIns="480709" bIns="240355" numCol="1" anchor="t" anchorCtr="0" compatLnSpc="1">
            <a:prstTxWarp prst="textNoShape">
              <a:avLst/>
            </a:prstTxWarp>
          </a:bodyPr>
          <a:lstStyle>
            <a:lvl1pPr algn="ctr">
              <a:defRPr sz="6343"/>
            </a:lvl1pPr>
          </a:lstStyle>
          <a:p>
            <a:pPr>
              <a:defRPr/>
            </a:pPr>
            <a:endParaRPr lang="en-US"/>
          </a:p>
        </p:txBody>
      </p:sp>
      <p:sp>
        <p:nvSpPr>
          <p:cNvPr id="1030" name="Rectangle 6"/>
          <p:cNvSpPr>
            <a:spLocks noGrp="1" noChangeArrowheads="1"/>
          </p:cNvSpPr>
          <p:nvPr>
            <p:ph type="sldNum" sz="quarter" idx="4"/>
          </p:nvPr>
        </p:nvSpPr>
        <p:spPr bwMode="auto">
          <a:xfrm>
            <a:off x="31454275" y="29976764"/>
            <a:ext cx="10243457" cy="2286000"/>
          </a:xfrm>
          <a:prstGeom prst="rect">
            <a:avLst/>
          </a:prstGeom>
          <a:noFill/>
          <a:ln w="9525">
            <a:noFill/>
            <a:miter lim="800000"/>
            <a:headEnd/>
            <a:tailEnd/>
          </a:ln>
          <a:effectLst/>
        </p:spPr>
        <p:txBody>
          <a:bodyPr vert="horz" wrap="square" lIns="480709" tIns="240355" rIns="480709" bIns="240355" numCol="1" anchor="t" anchorCtr="0" compatLnSpc="1">
            <a:prstTxWarp prst="textNoShape">
              <a:avLst/>
            </a:prstTxWarp>
          </a:bodyPr>
          <a:lstStyle>
            <a:lvl1pPr algn="r">
              <a:defRPr sz="6343"/>
            </a:lvl1pPr>
          </a:lstStyle>
          <a:p>
            <a:pPr>
              <a:defRPr/>
            </a:pPr>
            <a:fld id="{2C30E333-3721-4F24-9D5F-65F78215F2C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20327" rtl="0" eaLnBrk="0" fontAlgn="base" hangingPunct="0">
        <a:spcBef>
          <a:spcPct val="0"/>
        </a:spcBef>
        <a:spcAft>
          <a:spcPct val="0"/>
        </a:spcAft>
        <a:defRPr sz="2743">
          <a:solidFill>
            <a:schemeClr val="tx2"/>
          </a:solidFill>
          <a:latin typeface="+mj-lt"/>
          <a:ea typeface="+mj-ea"/>
          <a:cs typeface="+mj-cs"/>
        </a:defRPr>
      </a:lvl1pPr>
      <a:lvl2pPr algn="ctr" defTabSz="4120327" rtl="0" eaLnBrk="0" fontAlgn="base" hangingPunct="0">
        <a:spcBef>
          <a:spcPct val="0"/>
        </a:spcBef>
        <a:spcAft>
          <a:spcPct val="0"/>
        </a:spcAft>
        <a:defRPr sz="2743">
          <a:solidFill>
            <a:schemeClr val="tx2"/>
          </a:solidFill>
          <a:latin typeface="Arial" charset="0"/>
        </a:defRPr>
      </a:lvl2pPr>
      <a:lvl3pPr algn="ctr" defTabSz="4120327" rtl="0" eaLnBrk="0" fontAlgn="base" hangingPunct="0">
        <a:spcBef>
          <a:spcPct val="0"/>
        </a:spcBef>
        <a:spcAft>
          <a:spcPct val="0"/>
        </a:spcAft>
        <a:defRPr sz="2743">
          <a:solidFill>
            <a:schemeClr val="tx2"/>
          </a:solidFill>
          <a:latin typeface="Arial" charset="0"/>
        </a:defRPr>
      </a:lvl3pPr>
      <a:lvl4pPr algn="ctr" defTabSz="4120327" rtl="0" eaLnBrk="0" fontAlgn="base" hangingPunct="0">
        <a:spcBef>
          <a:spcPct val="0"/>
        </a:spcBef>
        <a:spcAft>
          <a:spcPct val="0"/>
        </a:spcAft>
        <a:defRPr sz="2743">
          <a:solidFill>
            <a:schemeClr val="tx2"/>
          </a:solidFill>
          <a:latin typeface="Arial" charset="0"/>
        </a:defRPr>
      </a:lvl4pPr>
      <a:lvl5pPr algn="ctr" defTabSz="4120327" rtl="0" eaLnBrk="0" fontAlgn="base" hangingPunct="0">
        <a:spcBef>
          <a:spcPct val="0"/>
        </a:spcBef>
        <a:spcAft>
          <a:spcPct val="0"/>
        </a:spcAft>
        <a:defRPr sz="2743">
          <a:solidFill>
            <a:schemeClr val="tx2"/>
          </a:solidFill>
          <a:latin typeface="Arial" charset="0"/>
        </a:defRPr>
      </a:lvl5pPr>
      <a:lvl6pPr marL="391894" algn="ctr" defTabSz="4120327" rtl="0" fontAlgn="base">
        <a:spcBef>
          <a:spcPct val="0"/>
        </a:spcBef>
        <a:spcAft>
          <a:spcPct val="0"/>
        </a:spcAft>
        <a:defRPr sz="2743">
          <a:solidFill>
            <a:schemeClr val="tx2"/>
          </a:solidFill>
          <a:latin typeface="Arial" charset="0"/>
        </a:defRPr>
      </a:lvl6pPr>
      <a:lvl7pPr marL="783787" algn="ctr" defTabSz="4120327" rtl="0" fontAlgn="base">
        <a:spcBef>
          <a:spcPct val="0"/>
        </a:spcBef>
        <a:spcAft>
          <a:spcPct val="0"/>
        </a:spcAft>
        <a:defRPr sz="2743">
          <a:solidFill>
            <a:schemeClr val="tx2"/>
          </a:solidFill>
          <a:latin typeface="Arial" charset="0"/>
        </a:defRPr>
      </a:lvl7pPr>
      <a:lvl8pPr marL="1175683" algn="ctr" defTabSz="4120327" rtl="0" fontAlgn="base">
        <a:spcBef>
          <a:spcPct val="0"/>
        </a:spcBef>
        <a:spcAft>
          <a:spcPct val="0"/>
        </a:spcAft>
        <a:defRPr sz="2743">
          <a:solidFill>
            <a:schemeClr val="tx2"/>
          </a:solidFill>
          <a:latin typeface="Arial" charset="0"/>
        </a:defRPr>
      </a:lvl8pPr>
      <a:lvl9pPr marL="1567576" algn="ctr" defTabSz="4120327" rtl="0" fontAlgn="base">
        <a:spcBef>
          <a:spcPct val="0"/>
        </a:spcBef>
        <a:spcAft>
          <a:spcPct val="0"/>
        </a:spcAft>
        <a:defRPr sz="2743">
          <a:solidFill>
            <a:schemeClr val="tx2"/>
          </a:solidFill>
          <a:latin typeface="Arial" charset="0"/>
        </a:defRPr>
      </a:lvl9pPr>
    </p:titleStyle>
    <p:bodyStyle>
      <a:lvl1pPr marL="391894" indent="-391894" algn="l" defTabSz="4120327" rtl="0" eaLnBrk="0" fontAlgn="base" hangingPunct="0">
        <a:spcBef>
          <a:spcPct val="0"/>
        </a:spcBef>
        <a:spcAft>
          <a:spcPct val="50000"/>
        </a:spcAft>
        <a:buClr>
          <a:schemeClr val="tx1"/>
        </a:buClr>
        <a:buSzPct val="130000"/>
        <a:buFont typeface="Symbol" pitchFamily="18" charset="2"/>
        <a:buChar char="·"/>
        <a:defRPr sz="1886" b="1">
          <a:solidFill>
            <a:srgbClr val="003893"/>
          </a:solidFill>
          <a:latin typeface="+mn-lt"/>
          <a:ea typeface="+mn-ea"/>
          <a:cs typeface="+mn-cs"/>
        </a:defRPr>
      </a:lvl1pPr>
      <a:lvl2pPr marL="1273654" indent="-503473" algn="l" defTabSz="4120327" rtl="0" eaLnBrk="0" fontAlgn="base" hangingPunct="0">
        <a:spcBef>
          <a:spcPct val="0"/>
        </a:spcBef>
        <a:spcAft>
          <a:spcPct val="50000"/>
        </a:spcAft>
        <a:buClr>
          <a:srgbClr val="003C70"/>
        </a:buClr>
        <a:buFont typeface="Arial" charset="0"/>
        <a:buChar char="–"/>
        <a:defRPr sz="1886" b="1">
          <a:solidFill>
            <a:srgbClr val="003893"/>
          </a:solidFill>
          <a:latin typeface="+mn-lt"/>
        </a:defRPr>
      </a:lvl2pPr>
      <a:lvl3pPr marL="2057443" indent="-489867" algn="l" defTabSz="4120327" rtl="0" eaLnBrk="0" fontAlgn="base" hangingPunct="0">
        <a:spcBef>
          <a:spcPct val="0"/>
        </a:spcBef>
        <a:spcAft>
          <a:spcPct val="50000"/>
        </a:spcAft>
        <a:buClr>
          <a:schemeClr val="tx1"/>
        </a:buClr>
        <a:buFont typeface="Symbol" pitchFamily="18" charset="2"/>
        <a:buChar char="·"/>
        <a:defRPr sz="1886" b="1">
          <a:solidFill>
            <a:srgbClr val="003893"/>
          </a:solidFill>
          <a:latin typeface="+mn-lt"/>
        </a:defRPr>
      </a:lvl3pPr>
      <a:lvl4pPr marL="2841230" indent="-498032" algn="l" defTabSz="4120327" rtl="0" eaLnBrk="0" fontAlgn="base" hangingPunct="0">
        <a:spcBef>
          <a:spcPct val="0"/>
        </a:spcBef>
        <a:spcAft>
          <a:spcPct val="50000"/>
        </a:spcAft>
        <a:buFont typeface="Arial" charset="0"/>
        <a:buChar char="–"/>
        <a:defRPr sz="1886" b="1">
          <a:solidFill>
            <a:srgbClr val="003893"/>
          </a:solidFill>
          <a:latin typeface="+mn-lt"/>
        </a:defRPr>
      </a:lvl4pPr>
      <a:lvl5pPr marL="3625015" indent="-495310" algn="l" defTabSz="4120327" rtl="0" eaLnBrk="0" fontAlgn="base" hangingPunct="0">
        <a:spcBef>
          <a:spcPct val="0"/>
        </a:spcBef>
        <a:spcAft>
          <a:spcPct val="50000"/>
        </a:spcAft>
        <a:buFont typeface="Wingdings" pitchFamily="2" charset="2"/>
        <a:buChar char="Ø"/>
        <a:defRPr sz="1886" b="1">
          <a:solidFill>
            <a:srgbClr val="003893"/>
          </a:solidFill>
          <a:latin typeface="+mn-lt"/>
        </a:defRPr>
      </a:lvl5pPr>
      <a:lvl6pPr marL="4016910" indent="-495310" algn="l" defTabSz="4120327" rtl="0" fontAlgn="base">
        <a:spcBef>
          <a:spcPct val="0"/>
        </a:spcBef>
        <a:spcAft>
          <a:spcPct val="50000"/>
        </a:spcAft>
        <a:buFont typeface="Wingdings" pitchFamily="2" charset="2"/>
        <a:buChar char="Ø"/>
        <a:defRPr sz="1886" b="1">
          <a:solidFill>
            <a:srgbClr val="003893"/>
          </a:solidFill>
          <a:latin typeface="+mn-lt"/>
        </a:defRPr>
      </a:lvl6pPr>
      <a:lvl7pPr marL="4408803" indent="-495310" algn="l" defTabSz="4120327" rtl="0" fontAlgn="base">
        <a:spcBef>
          <a:spcPct val="0"/>
        </a:spcBef>
        <a:spcAft>
          <a:spcPct val="50000"/>
        </a:spcAft>
        <a:buFont typeface="Wingdings" pitchFamily="2" charset="2"/>
        <a:buChar char="Ø"/>
        <a:defRPr sz="1886" b="1">
          <a:solidFill>
            <a:srgbClr val="003893"/>
          </a:solidFill>
          <a:latin typeface="+mn-lt"/>
        </a:defRPr>
      </a:lvl7pPr>
      <a:lvl8pPr marL="4800699" indent="-495310" algn="l" defTabSz="4120327" rtl="0" fontAlgn="base">
        <a:spcBef>
          <a:spcPct val="0"/>
        </a:spcBef>
        <a:spcAft>
          <a:spcPct val="50000"/>
        </a:spcAft>
        <a:buFont typeface="Wingdings" pitchFamily="2" charset="2"/>
        <a:buChar char="Ø"/>
        <a:defRPr sz="1886" b="1">
          <a:solidFill>
            <a:srgbClr val="003893"/>
          </a:solidFill>
          <a:latin typeface="+mn-lt"/>
        </a:defRPr>
      </a:lvl8pPr>
      <a:lvl9pPr marL="5192591" indent="-495310" algn="l" defTabSz="4120327" rtl="0" fontAlgn="base">
        <a:spcBef>
          <a:spcPct val="0"/>
        </a:spcBef>
        <a:spcAft>
          <a:spcPct val="50000"/>
        </a:spcAft>
        <a:buFont typeface="Wingdings" pitchFamily="2" charset="2"/>
        <a:buChar char="Ø"/>
        <a:defRPr sz="1886" b="1">
          <a:solidFill>
            <a:srgbClr val="003893"/>
          </a:solidFill>
          <a:latin typeface="+mn-lt"/>
        </a:defRPr>
      </a:lvl9pPr>
    </p:bodyStyle>
    <p:otherStyle>
      <a:defPPr>
        <a:defRPr lang="en-US"/>
      </a:defPPr>
      <a:lvl1pPr marL="0" algn="l" defTabSz="783787" rtl="0" eaLnBrk="1" latinLnBrk="0" hangingPunct="1">
        <a:defRPr sz="1543" kern="1200">
          <a:solidFill>
            <a:schemeClr val="tx1"/>
          </a:solidFill>
          <a:latin typeface="+mn-lt"/>
          <a:ea typeface="+mn-ea"/>
          <a:cs typeface="+mn-cs"/>
        </a:defRPr>
      </a:lvl1pPr>
      <a:lvl2pPr marL="391894" algn="l" defTabSz="783787" rtl="0" eaLnBrk="1" latinLnBrk="0" hangingPunct="1">
        <a:defRPr sz="1543" kern="1200">
          <a:solidFill>
            <a:schemeClr val="tx1"/>
          </a:solidFill>
          <a:latin typeface="+mn-lt"/>
          <a:ea typeface="+mn-ea"/>
          <a:cs typeface="+mn-cs"/>
        </a:defRPr>
      </a:lvl2pPr>
      <a:lvl3pPr marL="783787" algn="l" defTabSz="783787" rtl="0" eaLnBrk="1" latinLnBrk="0" hangingPunct="1">
        <a:defRPr sz="1543" kern="1200">
          <a:solidFill>
            <a:schemeClr val="tx1"/>
          </a:solidFill>
          <a:latin typeface="+mn-lt"/>
          <a:ea typeface="+mn-ea"/>
          <a:cs typeface="+mn-cs"/>
        </a:defRPr>
      </a:lvl3pPr>
      <a:lvl4pPr marL="1175683" algn="l" defTabSz="783787" rtl="0" eaLnBrk="1" latinLnBrk="0" hangingPunct="1">
        <a:defRPr sz="1543" kern="1200">
          <a:solidFill>
            <a:schemeClr val="tx1"/>
          </a:solidFill>
          <a:latin typeface="+mn-lt"/>
          <a:ea typeface="+mn-ea"/>
          <a:cs typeface="+mn-cs"/>
        </a:defRPr>
      </a:lvl4pPr>
      <a:lvl5pPr marL="1567576" algn="l" defTabSz="783787" rtl="0" eaLnBrk="1" latinLnBrk="0" hangingPunct="1">
        <a:defRPr sz="1543" kern="1200">
          <a:solidFill>
            <a:schemeClr val="tx1"/>
          </a:solidFill>
          <a:latin typeface="+mn-lt"/>
          <a:ea typeface="+mn-ea"/>
          <a:cs typeface="+mn-cs"/>
        </a:defRPr>
      </a:lvl5pPr>
      <a:lvl6pPr marL="1959469" algn="l" defTabSz="783787" rtl="0" eaLnBrk="1" latinLnBrk="0" hangingPunct="1">
        <a:defRPr sz="1543" kern="1200">
          <a:solidFill>
            <a:schemeClr val="tx1"/>
          </a:solidFill>
          <a:latin typeface="+mn-lt"/>
          <a:ea typeface="+mn-ea"/>
          <a:cs typeface="+mn-cs"/>
        </a:defRPr>
      </a:lvl6pPr>
      <a:lvl7pPr marL="2351361" algn="l" defTabSz="783787" rtl="0" eaLnBrk="1" latinLnBrk="0" hangingPunct="1">
        <a:defRPr sz="1543" kern="1200">
          <a:solidFill>
            <a:schemeClr val="tx1"/>
          </a:solidFill>
          <a:latin typeface="+mn-lt"/>
          <a:ea typeface="+mn-ea"/>
          <a:cs typeface="+mn-cs"/>
        </a:defRPr>
      </a:lvl7pPr>
      <a:lvl8pPr marL="2743256" algn="l" defTabSz="783787" rtl="0" eaLnBrk="1" latinLnBrk="0" hangingPunct="1">
        <a:defRPr sz="1543" kern="1200">
          <a:solidFill>
            <a:schemeClr val="tx1"/>
          </a:solidFill>
          <a:latin typeface="+mn-lt"/>
          <a:ea typeface="+mn-ea"/>
          <a:cs typeface="+mn-cs"/>
        </a:defRPr>
      </a:lvl8pPr>
      <a:lvl9pPr marL="3135149" algn="l" defTabSz="783787" rtl="0" eaLnBrk="1" latinLnBrk="0" hangingPunct="1">
        <a:defRPr sz="154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0.jpeg"/><Relationship Id="rId18" Type="http://schemas.openxmlformats.org/officeDocument/2006/relationships/image" Target="../media/image15.jpeg"/><Relationship Id="rId26" Type="http://schemas.openxmlformats.org/officeDocument/2006/relationships/image" Target="../media/image23.png"/><Relationship Id="rId39" Type="http://schemas.openxmlformats.org/officeDocument/2006/relationships/image" Target="../media/image36.jpeg"/><Relationship Id="rId21" Type="http://schemas.openxmlformats.org/officeDocument/2006/relationships/image" Target="../media/image18.jpeg"/><Relationship Id="rId34" Type="http://schemas.openxmlformats.org/officeDocument/2006/relationships/image" Target="../media/image31.png"/><Relationship Id="rId7" Type="http://schemas.openxmlformats.org/officeDocument/2006/relationships/image" Target="../media/image4.emf"/><Relationship Id="rId12" Type="http://schemas.openxmlformats.org/officeDocument/2006/relationships/image" Target="../media/image9.png"/><Relationship Id="rId17" Type="http://schemas.openxmlformats.org/officeDocument/2006/relationships/image" Target="../media/image14.jpeg"/><Relationship Id="rId25" Type="http://schemas.openxmlformats.org/officeDocument/2006/relationships/image" Target="../media/image22.png"/><Relationship Id="rId33" Type="http://schemas.openxmlformats.org/officeDocument/2006/relationships/image" Target="../media/image30.jpeg"/><Relationship Id="rId38" Type="http://schemas.openxmlformats.org/officeDocument/2006/relationships/image" Target="../media/image35.png"/><Relationship Id="rId2" Type="http://schemas.openxmlformats.org/officeDocument/2006/relationships/notesSlide" Target="../notesSlides/notesSlide1.xml"/><Relationship Id="rId16" Type="http://schemas.openxmlformats.org/officeDocument/2006/relationships/image" Target="../media/image13.png"/><Relationship Id="rId20" Type="http://schemas.openxmlformats.org/officeDocument/2006/relationships/image" Target="../media/image17.jpeg"/><Relationship Id="rId29"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8.jpeg"/><Relationship Id="rId24" Type="http://schemas.openxmlformats.org/officeDocument/2006/relationships/image" Target="../media/image21.png"/><Relationship Id="rId32" Type="http://schemas.openxmlformats.org/officeDocument/2006/relationships/image" Target="../media/image29.png"/><Relationship Id="rId37" Type="http://schemas.openxmlformats.org/officeDocument/2006/relationships/image" Target="../media/image34.jpeg"/><Relationship Id="rId40" Type="http://schemas.openxmlformats.org/officeDocument/2006/relationships/image" Target="../media/image37.png"/><Relationship Id="rId5" Type="http://schemas.openxmlformats.org/officeDocument/2006/relationships/image" Target="../media/image2.png"/><Relationship Id="rId15" Type="http://schemas.openxmlformats.org/officeDocument/2006/relationships/image" Target="../media/image12.png"/><Relationship Id="rId23" Type="http://schemas.openxmlformats.org/officeDocument/2006/relationships/image" Target="../media/image20.png"/><Relationship Id="rId28" Type="http://schemas.openxmlformats.org/officeDocument/2006/relationships/image" Target="../media/image25.png"/><Relationship Id="rId36" Type="http://schemas.openxmlformats.org/officeDocument/2006/relationships/image" Target="../media/image33.png"/><Relationship Id="rId10" Type="http://schemas.openxmlformats.org/officeDocument/2006/relationships/image" Target="../media/image7.jpeg"/><Relationship Id="rId19" Type="http://schemas.openxmlformats.org/officeDocument/2006/relationships/image" Target="../media/image16.jpeg"/><Relationship Id="rId31" Type="http://schemas.openxmlformats.org/officeDocument/2006/relationships/image" Target="../media/image28.jpeg"/><Relationship Id="rId4" Type="http://schemas.openxmlformats.org/officeDocument/2006/relationships/hyperlink" Target="http://www.rstudio.com/" TargetMode="External"/><Relationship Id="rId9" Type="http://schemas.openxmlformats.org/officeDocument/2006/relationships/image" Target="../media/image6.jpeg"/><Relationship Id="rId14" Type="http://schemas.openxmlformats.org/officeDocument/2006/relationships/image" Target="../media/image11.jpeg"/><Relationship Id="rId22" Type="http://schemas.openxmlformats.org/officeDocument/2006/relationships/image" Target="../media/image19.jpeg"/><Relationship Id="rId27" Type="http://schemas.openxmlformats.org/officeDocument/2006/relationships/image" Target="../media/image24.png"/><Relationship Id="rId30" Type="http://schemas.openxmlformats.org/officeDocument/2006/relationships/image" Target="../media/image27.emf"/><Relationship Id="rId35" Type="http://schemas.openxmlformats.org/officeDocument/2006/relationships/image" Target="../media/image32.jpeg"/><Relationship Id="rId8" Type="http://schemas.openxmlformats.org/officeDocument/2006/relationships/image" Target="../media/image5.jpeg"/><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C99">
            <a:alpha val="6756"/>
          </a:srgbClr>
        </a:solidFill>
        <a:effectLst/>
      </p:bgPr>
    </p:bg>
    <p:spTree>
      <p:nvGrpSpPr>
        <p:cNvPr id="1" name=""/>
        <p:cNvGrpSpPr/>
        <p:nvPr/>
      </p:nvGrpSpPr>
      <p:grpSpPr>
        <a:xfrm>
          <a:off x="0" y="0"/>
          <a:ext cx="0" cy="0"/>
          <a:chOff x="0" y="0"/>
          <a:chExt cx="0" cy="0"/>
        </a:xfrm>
      </p:grpSpPr>
      <p:sp>
        <p:nvSpPr>
          <p:cNvPr id="130" name="Rectangle 129">
            <a:extLst>
              <a:ext uri="{FF2B5EF4-FFF2-40B4-BE49-F238E27FC236}">
                <a16:creationId xmlns:a16="http://schemas.microsoft.com/office/drawing/2014/main" id="{83B2020F-A06E-6513-6D0A-C139CA8BE585}"/>
              </a:ext>
            </a:extLst>
          </p:cNvPr>
          <p:cNvSpPr/>
          <p:nvPr/>
        </p:nvSpPr>
        <p:spPr bwMode="auto">
          <a:xfrm>
            <a:off x="32680685" y="4043156"/>
            <a:ext cx="10737561" cy="462121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806950"/>
            <a:endParaRPr lang="en-US" sz="2000" dirty="0"/>
          </a:p>
        </p:txBody>
      </p:sp>
      <p:sp>
        <p:nvSpPr>
          <p:cNvPr id="88" name="Rectangle 87">
            <a:extLst>
              <a:ext uri="{FF2B5EF4-FFF2-40B4-BE49-F238E27FC236}">
                <a16:creationId xmlns:a16="http://schemas.microsoft.com/office/drawing/2014/main" id="{329B851C-0372-E6B4-5E16-5525CD19BE88}"/>
              </a:ext>
            </a:extLst>
          </p:cNvPr>
          <p:cNvSpPr/>
          <p:nvPr/>
        </p:nvSpPr>
        <p:spPr bwMode="auto">
          <a:xfrm>
            <a:off x="11925051" y="25967533"/>
            <a:ext cx="20241352" cy="6949440"/>
          </a:xfrm>
          <a:prstGeom prst="rect">
            <a:avLst/>
          </a:prstGeom>
          <a:solidFill>
            <a:srgbClr val="72BFC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806950"/>
            <a:endParaRPr lang="en-US" sz="2000" dirty="0"/>
          </a:p>
        </p:txBody>
      </p:sp>
      <p:sp>
        <p:nvSpPr>
          <p:cNvPr id="31" name="Rectangle 30">
            <a:extLst>
              <a:ext uri="{FF2B5EF4-FFF2-40B4-BE49-F238E27FC236}">
                <a16:creationId xmlns:a16="http://schemas.microsoft.com/office/drawing/2014/main" id="{6F9CAC57-246B-8353-AABD-221EDAC78F08}"/>
              </a:ext>
            </a:extLst>
          </p:cNvPr>
          <p:cNvSpPr/>
          <p:nvPr/>
        </p:nvSpPr>
        <p:spPr bwMode="auto">
          <a:xfrm>
            <a:off x="11908510" y="9452271"/>
            <a:ext cx="20220042" cy="1640695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806950"/>
            <a:endParaRPr lang="en-US" sz="2000" dirty="0"/>
          </a:p>
        </p:txBody>
      </p:sp>
      <p:sp>
        <p:nvSpPr>
          <p:cNvPr id="30" name="Rectangle 29">
            <a:extLst>
              <a:ext uri="{FF2B5EF4-FFF2-40B4-BE49-F238E27FC236}">
                <a16:creationId xmlns:a16="http://schemas.microsoft.com/office/drawing/2014/main" id="{F5D9C516-09B2-9F35-E48D-F7335E4470D6}"/>
              </a:ext>
            </a:extLst>
          </p:cNvPr>
          <p:cNvSpPr/>
          <p:nvPr/>
        </p:nvSpPr>
        <p:spPr bwMode="auto">
          <a:xfrm>
            <a:off x="11908510" y="5131073"/>
            <a:ext cx="20196877" cy="4196103"/>
          </a:xfrm>
          <a:prstGeom prst="rect">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806950"/>
            <a:endParaRPr lang="en-US" sz="2000" dirty="0"/>
          </a:p>
        </p:txBody>
      </p:sp>
      <p:sp>
        <p:nvSpPr>
          <p:cNvPr id="3" name="Rectangle 2">
            <a:extLst>
              <a:ext uri="{FF2B5EF4-FFF2-40B4-BE49-F238E27FC236}">
                <a16:creationId xmlns:a16="http://schemas.microsoft.com/office/drawing/2014/main" id="{F90D4B61-1F4A-4C89-8499-AA539C15D2A4}"/>
              </a:ext>
            </a:extLst>
          </p:cNvPr>
          <p:cNvSpPr/>
          <p:nvPr/>
        </p:nvSpPr>
        <p:spPr bwMode="auto">
          <a:xfrm>
            <a:off x="155036" y="3075008"/>
            <a:ext cx="43918387" cy="2908763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806950"/>
            <a:endParaRPr lang="en-US" sz="2000"/>
          </a:p>
        </p:txBody>
      </p:sp>
      <p:sp>
        <p:nvSpPr>
          <p:cNvPr id="103" name="Rectangle 102"/>
          <p:cNvSpPr/>
          <p:nvPr/>
        </p:nvSpPr>
        <p:spPr bwMode="auto">
          <a:xfrm>
            <a:off x="10793" y="-186570"/>
            <a:ext cx="43880407" cy="3926984"/>
          </a:xfrm>
          <a:prstGeom prst="rect">
            <a:avLst/>
          </a:prstGeom>
          <a:solidFill>
            <a:srgbClr val="037086"/>
          </a:solidFill>
          <a:ln w="9525" cap="flat" cmpd="sng" algn="ctr">
            <a:noFill/>
            <a:prstDash val="solid"/>
            <a:round/>
            <a:headEnd type="none" w="med" len="med"/>
            <a:tailEnd type="none" w="med" len="med"/>
          </a:ln>
          <a:effectLst/>
        </p:spPr>
        <p:txBody>
          <a:bodyPr/>
          <a:lstStyle/>
          <a:p>
            <a:pPr algn="ctr" defTabSz="4030578" fontAlgn="auto">
              <a:spcBef>
                <a:spcPts val="0"/>
              </a:spcBef>
              <a:spcAft>
                <a:spcPts val="0"/>
              </a:spcAft>
              <a:defRPr/>
            </a:pPr>
            <a:endParaRPr lang="en-GB" sz="1714" dirty="0">
              <a:solidFill>
                <a:prstClr val="white"/>
              </a:solidFill>
              <a:latin typeface="Arial" panose="020B0604020202020204" pitchFamily="34" charset="0"/>
              <a:cs typeface="Arial" panose="020B0604020202020204" pitchFamily="34" charset="0"/>
            </a:endParaRPr>
          </a:p>
        </p:txBody>
      </p:sp>
      <p:sp>
        <p:nvSpPr>
          <p:cNvPr id="109" name="Rectangle 203"/>
          <p:cNvSpPr>
            <a:spLocks noChangeArrowheads="1"/>
          </p:cNvSpPr>
          <p:nvPr/>
        </p:nvSpPr>
        <p:spPr bwMode="auto">
          <a:xfrm>
            <a:off x="280271" y="2517471"/>
            <a:ext cx="973809" cy="23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eaLnBrk="0" hangingPunct="0"/>
            <a:r>
              <a:rPr lang="en-US" sz="943" dirty="0">
                <a:latin typeface="+mn-lt"/>
                <a:ea typeface="Times New Roman" pitchFamily="18" charset="0"/>
                <a:cs typeface="Times New Roman" pitchFamily="18" charset="0"/>
              </a:rPr>
              <a:t>	</a:t>
            </a:r>
            <a:endParaRPr lang="en-US" sz="1716" dirty="0">
              <a:latin typeface="+mn-lt"/>
              <a:ea typeface="Times New Roman" pitchFamily="18" charset="0"/>
              <a:cs typeface="Times New Roman" pitchFamily="18" charset="0"/>
            </a:endParaRPr>
          </a:p>
        </p:txBody>
      </p:sp>
      <p:sp>
        <p:nvSpPr>
          <p:cNvPr id="110" name="Rectangle 204"/>
          <p:cNvSpPr>
            <a:spLocks noChangeArrowheads="1"/>
          </p:cNvSpPr>
          <p:nvPr/>
        </p:nvSpPr>
        <p:spPr bwMode="auto">
          <a:xfrm>
            <a:off x="280275" y="4341227"/>
            <a:ext cx="162359"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endParaRPr lang="en-US" sz="1716" dirty="0">
              <a:latin typeface="+mn-lt"/>
              <a:cs typeface="Times New Roman" pitchFamily="18" charset="0"/>
            </a:endParaRPr>
          </a:p>
        </p:txBody>
      </p:sp>
      <p:sp>
        <p:nvSpPr>
          <p:cNvPr id="114" name="TextBox 77"/>
          <p:cNvSpPr txBox="1">
            <a:spLocks noChangeArrowheads="1"/>
          </p:cNvSpPr>
          <p:nvPr/>
        </p:nvSpPr>
        <p:spPr bwMode="auto">
          <a:xfrm>
            <a:off x="2758215" y="-564527"/>
            <a:ext cx="35902187" cy="4179866"/>
          </a:xfrm>
          <a:prstGeom prst="rect">
            <a:avLst/>
          </a:prstGeom>
          <a:noFill/>
          <a:ln w="3175" cmpd="thinThick">
            <a:noFill/>
          </a:ln>
        </p:spPr>
        <p:txBody>
          <a:bodyPr wrap="square" anchor="ctr" anchorCtr="0">
            <a:no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endParaRPr lang="en-US" sz="7200" dirty="0">
              <a:solidFill>
                <a:schemeClr val="bg1"/>
              </a:solidFill>
            </a:endParaRPr>
          </a:p>
          <a:p>
            <a:pPr algn="ctr"/>
            <a:r>
              <a:rPr lang="en-US" sz="5400" dirty="0">
                <a:solidFill>
                  <a:schemeClr val="bg1"/>
                </a:solidFill>
              </a:rPr>
              <a:t>Longitudinal Study of Carcinogenic Metals in Navajo Children from the Navajo Birth Cohort Study</a:t>
            </a:r>
            <a:br>
              <a:rPr lang="en-US" sz="5400" dirty="0">
                <a:solidFill>
                  <a:schemeClr val="bg1"/>
                </a:solidFill>
                <a:latin typeface="+mj-lt"/>
              </a:rPr>
            </a:br>
            <a:r>
              <a:rPr lang="en-US" sz="3200" dirty="0">
                <a:solidFill>
                  <a:schemeClr val="bg1"/>
                </a:solidFill>
                <a:latin typeface="+mj-lt"/>
              </a:rPr>
              <a:t>Rayna Vue</a:t>
            </a:r>
            <a:r>
              <a:rPr lang="en-US" sz="3200" baseline="30000" dirty="0">
                <a:solidFill>
                  <a:schemeClr val="bg1"/>
                </a:solidFill>
                <a:effectLst>
                  <a:outerShdw blurRad="38100" dist="38100" dir="2700000" algn="tl">
                    <a:srgbClr val="000000">
                      <a:alpha val="43137"/>
                    </a:srgbClr>
                  </a:outerShdw>
                </a:effectLst>
              </a:rPr>
              <a:t>1</a:t>
            </a:r>
            <a:r>
              <a:rPr lang="en-US" sz="3200" dirty="0">
                <a:solidFill>
                  <a:schemeClr val="bg1"/>
                </a:solidFill>
                <a:latin typeface="+mj-lt"/>
              </a:rPr>
              <a:t>,Tamara Daniels</a:t>
            </a:r>
            <a:r>
              <a:rPr lang="en-US" sz="3200" baseline="30000" dirty="0">
                <a:solidFill>
                  <a:schemeClr val="bg1"/>
                </a:solidFill>
              </a:rPr>
              <a:t>1</a:t>
            </a:r>
            <a:r>
              <a:rPr lang="en-US" sz="3200" dirty="0">
                <a:solidFill>
                  <a:schemeClr val="bg1"/>
                </a:solidFill>
              </a:rPr>
              <a:t> ,</a:t>
            </a:r>
            <a:r>
              <a:rPr lang="en-US" sz="3200" baseline="30000" dirty="0">
                <a:solidFill>
                  <a:schemeClr val="bg1"/>
                </a:solidFill>
              </a:rPr>
              <a:t> </a:t>
            </a:r>
            <a:r>
              <a:rPr lang="en-US" sz="3200" dirty="0">
                <a:solidFill>
                  <a:schemeClr val="bg1"/>
                </a:solidFill>
                <a:latin typeface="+mj-lt"/>
              </a:rPr>
              <a:t>Li Luo</a:t>
            </a:r>
            <a:r>
              <a:rPr lang="en-US" sz="3200" baseline="30000" dirty="0">
                <a:solidFill>
                  <a:schemeClr val="bg1"/>
                </a:solidFill>
                <a:latin typeface="+mj-lt"/>
              </a:rPr>
              <a:t>2</a:t>
            </a:r>
            <a:r>
              <a:rPr lang="en-US" sz="3200" dirty="0">
                <a:solidFill>
                  <a:schemeClr val="bg1"/>
                </a:solidFill>
              </a:rPr>
              <a:t> , Elena O’Donald</a:t>
            </a:r>
            <a:r>
              <a:rPr lang="en-US" sz="3200" baseline="30000" dirty="0">
                <a:solidFill>
                  <a:schemeClr val="bg1"/>
                </a:solidFill>
                <a:effectLst>
                  <a:outerShdw blurRad="38100" dist="38100" dir="2700000" algn="tl">
                    <a:srgbClr val="000000">
                      <a:alpha val="43137"/>
                    </a:srgbClr>
                  </a:outerShdw>
                </a:effectLst>
              </a:rPr>
              <a:t>1, </a:t>
            </a:r>
            <a:r>
              <a:rPr lang="en-US" sz="3200" dirty="0">
                <a:solidFill>
                  <a:schemeClr val="bg1"/>
                </a:solidFill>
              </a:rPr>
              <a:t>Qeturah Anderson</a:t>
            </a:r>
            <a:r>
              <a:rPr lang="en-US" sz="3200" baseline="30000" dirty="0">
                <a:solidFill>
                  <a:schemeClr val="bg1"/>
                </a:solidFill>
              </a:rPr>
              <a:t>3</a:t>
            </a:r>
            <a:r>
              <a:rPr lang="en-US" sz="3200" dirty="0">
                <a:solidFill>
                  <a:schemeClr val="bg1"/>
                </a:solidFill>
              </a:rPr>
              <a:t>, Nikki Begay</a:t>
            </a:r>
            <a:r>
              <a:rPr lang="en-US" sz="3200" baseline="30000" dirty="0">
                <a:solidFill>
                  <a:schemeClr val="bg1"/>
                </a:solidFill>
              </a:rPr>
              <a:t>3</a:t>
            </a:r>
            <a:r>
              <a:rPr lang="en-US" sz="3200" dirty="0">
                <a:solidFill>
                  <a:schemeClr val="bg1"/>
                </a:solidFill>
              </a:rPr>
              <a:t>, Priscilla Begay</a:t>
            </a:r>
            <a:r>
              <a:rPr lang="en-US" sz="3200" baseline="30000" dirty="0">
                <a:solidFill>
                  <a:schemeClr val="bg1"/>
                </a:solidFill>
              </a:rPr>
              <a:t>1</a:t>
            </a:r>
            <a:r>
              <a:rPr lang="en-US" sz="3200" dirty="0">
                <a:solidFill>
                  <a:schemeClr val="bg1"/>
                </a:solidFill>
              </a:rPr>
              <a:t>, Frienda Clay</a:t>
            </a:r>
            <a:r>
              <a:rPr lang="en-US" sz="3200" baseline="30000" dirty="0">
                <a:solidFill>
                  <a:schemeClr val="bg1"/>
                </a:solidFill>
              </a:rPr>
              <a:t>1</a:t>
            </a:r>
            <a:r>
              <a:rPr lang="en-US" sz="3200" dirty="0">
                <a:solidFill>
                  <a:schemeClr val="bg1"/>
                </a:solidFill>
              </a:rPr>
              <a:t>, Valsitta Curley</a:t>
            </a:r>
            <a:r>
              <a:rPr lang="en-US" sz="3200" baseline="30000" dirty="0">
                <a:solidFill>
                  <a:schemeClr val="bg1"/>
                </a:solidFill>
              </a:rPr>
              <a:t>1</a:t>
            </a:r>
            <a:r>
              <a:rPr lang="en-US" sz="3200" dirty="0">
                <a:solidFill>
                  <a:schemeClr val="bg1"/>
                </a:solidFill>
              </a:rPr>
              <a:t>,Latisha Joseph</a:t>
            </a:r>
            <a:r>
              <a:rPr lang="en-US" sz="3200" baseline="30000" dirty="0">
                <a:solidFill>
                  <a:schemeClr val="bg1"/>
                </a:solidFill>
              </a:rPr>
              <a:t>1</a:t>
            </a:r>
            <a:r>
              <a:rPr lang="en-US" sz="3200" dirty="0">
                <a:solidFill>
                  <a:schemeClr val="bg1"/>
                </a:solidFill>
              </a:rPr>
              <a:t>, Yolanda Joseph</a:t>
            </a:r>
            <a:r>
              <a:rPr lang="en-US" sz="3200" baseline="30000" dirty="0">
                <a:solidFill>
                  <a:schemeClr val="bg1"/>
                </a:solidFill>
              </a:rPr>
              <a:t>3</a:t>
            </a:r>
            <a:r>
              <a:rPr lang="en-US" sz="3200" dirty="0">
                <a:solidFill>
                  <a:schemeClr val="bg1"/>
                </a:solidFill>
              </a:rPr>
              <a:t>, Lynda Lasiloo</a:t>
            </a:r>
            <a:r>
              <a:rPr lang="en-US" sz="3200" baseline="30000" dirty="0">
                <a:solidFill>
                  <a:schemeClr val="bg1"/>
                </a:solidFill>
              </a:rPr>
              <a:t>4</a:t>
            </a:r>
            <a:r>
              <a:rPr lang="en-US" sz="3200" dirty="0">
                <a:solidFill>
                  <a:schemeClr val="bg1"/>
                </a:solidFill>
              </a:rPr>
              <a:t>, Amber Morgan</a:t>
            </a:r>
            <a:r>
              <a:rPr lang="en-US" sz="3200" baseline="30000" dirty="0">
                <a:solidFill>
                  <a:schemeClr val="bg1"/>
                </a:solidFill>
              </a:rPr>
              <a:t>3</a:t>
            </a:r>
            <a:r>
              <a:rPr lang="en-US" sz="3200" dirty="0">
                <a:solidFill>
                  <a:schemeClr val="bg1"/>
                </a:solidFill>
              </a:rPr>
              <a:t>, Kathleen Nez</a:t>
            </a:r>
            <a:r>
              <a:rPr lang="en-US" sz="3200" baseline="30000" dirty="0">
                <a:solidFill>
                  <a:schemeClr val="bg1"/>
                </a:solidFill>
              </a:rPr>
              <a:t>3</a:t>
            </a:r>
            <a:r>
              <a:rPr lang="en-US" sz="3200" dirty="0">
                <a:solidFill>
                  <a:schemeClr val="bg1"/>
                </a:solidFill>
              </a:rPr>
              <a:t>,Sandy Ramone</a:t>
            </a:r>
            <a:r>
              <a:rPr lang="en-US" sz="3200" baseline="30000" dirty="0">
                <a:solidFill>
                  <a:schemeClr val="bg1"/>
                </a:solidFill>
              </a:rPr>
              <a:t>4</a:t>
            </a:r>
            <a:r>
              <a:rPr lang="en-US" sz="3200" dirty="0">
                <a:solidFill>
                  <a:schemeClr val="bg1"/>
                </a:solidFill>
              </a:rPr>
              <a:t>, Wileen Smith</a:t>
            </a:r>
            <a:r>
              <a:rPr lang="en-US" sz="3200" baseline="30000" dirty="0">
                <a:solidFill>
                  <a:schemeClr val="bg1"/>
                </a:solidFill>
              </a:rPr>
              <a:t>1</a:t>
            </a:r>
            <a:r>
              <a:rPr lang="en-US" sz="3200" dirty="0">
                <a:solidFill>
                  <a:schemeClr val="bg1"/>
                </a:solidFill>
              </a:rPr>
              <a:t>, Kayden Tallsalt</a:t>
            </a:r>
            <a:r>
              <a:rPr lang="en-US" sz="3200" baseline="30000" dirty="0">
                <a:solidFill>
                  <a:schemeClr val="bg1"/>
                </a:solidFill>
              </a:rPr>
              <a:t>1</a:t>
            </a:r>
            <a:r>
              <a:rPr lang="en-US" sz="3200" dirty="0">
                <a:solidFill>
                  <a:schemeClr val="bg1"/>
                </a:solidFill>
              </a:rPr>
              <a:t>, Roxanne Thompson</a:t>
            </a:r>
            <a:r>
              <a:rPr lang="en-US" sz="3200" baseline="30000" dirty="0">
                <a:solidFill>
                  <a:schemeClr val="bg1"/>
                </a:solidFill>
              </a:rPr>
              <a:t>1</a:t>
            </a:r>
            <a:r>
              <a:rPr lang="en-US" sz="3200" dirty="0">
                <a:solidFill>
                  <a:schemeClr val="bg1"/>
                </a:solidFill>
              </a:rPr>
              <a:t>, Doris Tsinnijinnie</a:t>
            </a:r>
            <a:r>
              <a:rPr lang="en-US" sz="3200" baseline="30000" dirty="0">
                <a:solidFill>
                  <a:schemeClr val="bg1"/>
                </a:solidFill>
              </a:rPr>
              <a:t>1</a:t>
            </a:r>
            <a:r>
              <a:rPr lang="en-US" sz="3200" dirty="0">
                <a:solidFill>
                  <a:schemeClr val="bg1"/>
                </a:solidFill>
              </a:rPr>
              <a:t>, Shasity Tsosie</a:t>
            </a:r>
            <a:r>
              <a:rPr lang="en-US" sz="3200" baseline="30000" dirty="0">
                <a:solidFill>
                  <a:schemeClr val="bg1"/>
                </a:solidFill>
              </a:rPr>
              <a:t>1</a:t>
            </a:r>
            <a:r>
              <a:rPr lang="en-US" sz="3200" dirty="0">
                <a:solidFill>
                  <a:schemeClr val="bg1"/>
                </a:solidFill>
              </a:rPr>
              <a:t>, Maria Welch</a:t>
            </a:r>
            <a:r>
              <a:rPr lang="en-US" sz="3200" baseline="30000" dirty="0">
                <a:solidFill>
                  <a:schemeClr val="bg1"/>
                </a:solidFill>
              </a:rPr>
              <a:t>4</a:t>
            </a:r>
            <a:r>
              <a:rPr lang="en-US" sz="3200" dirty="0">
                <a:solidFill>
                  <a:schemeClr val="bg1"/>
                </a:solidFill>
              </a:rPr>
              <a:t> </a:t>
            </a:r>
            <a:r>
              <a:rPr lang="en-US" sz="3200" dirty="0">
                <a:solidFill>
                  <a:schemeClr val="bg1"/>
                </a:solidFill>
                <a:effectLst>
                  <a:outerShdw blurRad="38100" dist="38100" dir="2700000" algn="tl">
                    <a:srgbClr val="000000">
                      <a:alpha val="43137"/>
                    </a:srgbClr>
                  </a:outerShdw>
                </a:effectLst>
              </a:rPr>
              <a:t>,</a:t>
            </a:r>
            <a:r>
              <a:rPr lang="en-US" sz="3200" baseline="30000" dirty="0">
                <a:solidFill>
                  <a:schemeClr val="bg1"/>
                </a:solidFill>
                <a:latin typeface="+mj-lt"/>
              </a:rPr>
              <a:t> </a:t>
            </a:r>
            <a:r>
              <a:rPr lang="en-US" sz="3200" dirty="0">
                <a:solidFill>
                  <a:schemeClr val="bg1"/>
                </a:solidFill>
              </a:rPr>
              <a:t>Johnnye Lewis</a:t>
            </a:r>
            <a:r>
              <a:rPr lang="en-US" sz="3200" baseline="30000" dirty="0">
                <a:solidFill>
                  <a:schemeClr val="bg1"/>
                </a:solidFill>
              </a:rPr>
              <a:t>1 </a:t>
            </a:r>
            <a:r>
              <a:rPr lang="en-US" sz="3200" dirty="0">
                <a:solidFill>
                  <a:schemeClr val="bg1"/>
                </a:solidFill>
              </a:rPr>
              <a:t>, </a:t>
            </a:r>
            <a:r>
              <a:rPr lang="en-US" sz="3200" dirty="0">
                <a:solidFill>
                  <a:schemeClr val="bg1"/>
                </a:solidFill>
                <a:latin typeface="+mj-lt"/>
              </a:rPr>
              <a:t>Debra </a:t>
            </a:r>
            <a:r>
              <a:rPr lang="en-US" sz="3200" dirty="0">
                <a:solidFill>
                  <a:schemeClr val="bg1"/>
                </a:solidFill>
              </a:rPr>
              <a:t>MacKenzie</a:t>
            </a:r>
            <a:r>
              <a:rPr lang="en-US" sz="3200" baseline="30000" dirty="0">
                <a:solidFill>
                  <a:schemeClr val="bg1"/>
                </a:solidFill>
              </a:rPr>
              <a:t>1</a:t>
            </a:r>
            <a:r>
              <a:rPr lang="en-US" sz="3200" dirty="0">
                <a:solidFill>
                  <a:schemeClr val="bg1"/>
                </a:solidFill>
              </a:rPr>
              <a:t> </a:t>
            </a:r>
            <a:endParaRPr lang="en-US" sz="4400" baseline="30000" dirty="0">
              <a:solidFill>
                <a:schemeClr val="bg1"/>
              </a:solidFill>
            </a:endParaRPr>
          </a:p>
          <a:p>
            <a:pPr algn="ctr"/>
            <a:r>
              <a:rPr lang="en-US" dirty="0">
                <a:solidFill>
                  <a:schemeClr val="bg1"/>
                </a:solidFill>
                <a:latin typeface="+mn-lt"/>
              </a:rPr>
              <a:t> </a:t>
            </a:r>
            <a:r>
              <a:rPr lang="en-GB" dirty="0">
                <a:solidFill>
                  <a:prstClr val="white"/>
                </a:solidFill>
                <a:latin typeface="Arial" panose="020B0604020202020204" pitchFamily="34" charset="0"/>
                <a:cs typeface="Arial" panose="020B0604020202020204" pitchFamily="34" charset="0"/>
              </a:rPr>
              <a:t>1 - University of New Mexico Health Sciences </a:t>
            </a:r>
            <a:r>
              <a:rPr lang="en-GB" dirty="0" err="1">
                <a:solidFill>
                  <a:prstClr val="white"/>
                </a:solidFill>
                <a:latin typeface="Arial" panose="020B0604020202020204" pitchFamily="34" charset="0"/>
                <a:cs typeface="Arial" panose="020B0604020202020204" pitchFamily="34" charset="0"/>
              </a:rPr>
              <a:t>Center</a:t>
            </a:r>
            <a:r>
              <a:rPr lang="en-GB" dirty="0">
                <a:solidFill>
                  <a:prstClr val="white"/>
                </a:solidFill>
                <a:latin typeface="Arial" panose="020B0604020202020204" pitchFamily="34" charset="0"/>
                <a:cs typeface="Arial" panose="020B0604020202020204" pitchFamily="34" charset="0"/>
              </a:rPr>
              <a:t>, Community Environmental Health Program, College of Pharmacy, Albuquerque, NM</a:t>
            </a:r>
          </a:p>
          <a:p>
            <a:pPr algn="ctr" defTabSz="4030862" eaLnBrk="1" fontAlgn="auto" hangingPunct="1">
              <a:spcBef>
                <a:spcPts val="0"/>
              </a:spcBef>
              <a:spcAft>
                <a:spcPts val="0"/>
              </a:spcAft>
              <a:defRPr/>
            </a:pPr>
            <a:r>
              <a:rPr lang="en-GB" dirty="0">
                <a:solidFill>
                  <a:prstClr val="white"/>
                </a:solidFill>
                <a:latin typeface="Arial" panose="020B0604020202020204" pitchFamily="34" charset="0"/>
                <a:cs typeface="Arial" panose="020B0604020202020204" pitchFamily="34" charset="0"/>
              </a:rPr>
              <a:t>2-Department of Internal Medicine and UNM Comprehensive Cancer Center, University of NM, Albuquerque, NM</a:t>
            </a:r>
          </a:p>
          <a:p>
            <a:pPr algn="ctr" defTabSz="4030862" eaLnBrk="1" fontAlgn="auto" hangingPunct="1">
              <a:spcBef>
                <a:spcPts val="0"/>
              </a:spcBef>
              <a:spcAft>
                <a:spcPts val="0"/>
              </a:spcAft>
              <a:defRPr/>
            </a:pPr>
            <a:r>
              <a:rPr lang="en-GB" dirty="0">
                <a:solidFill>
                  <a:prstClr val="white"/>
                </a:solidFill>
                <a:latin typeface="Arial" panose="020B0604020202020204" pitchFamily="34" charset="0"/>
                <a:cs typeface="Arial" panose="020B0604020202020204" pitchFamily="34" charset="0"/>
              </a:rPr>
              <a:t> 3-Navajo Department of Health, CHR program, Navajo Nation</a:t>
            </a:r>
          </a:p>
          <a:p>
            <a:pPr algn="ctr" defTabSz="4030862" eaLnBrk="1" fontAlgn="auto" hangingPunct="1">
              <a:spcBef>
                <a:spcPts val="0"/>
              </a:spcBef>
              <a:spcAft>
                <a:spcPts val="0"/>
              </a:spcAft>
              <a:defRPr/>
            </a:pPr>
            <a:r>
              <a:rPr lang="en-GB" dirty="0">
                <a:solidFill>
                  <a:prstClr val="white"/>
                </a:solidFill>
                <a:latin typeface="Arial" panose="020B0604020202020204" pitchFamily="34" charset="0"/>
                <a:cs typeface="Arial" panose="020B0604020202020204" pitchFamily="34" charset="0"/>
              </a:rPr>
              <a:t>4-Southwest Research and Information Center, Albuquerque, New Mexico</a:t>
            </a:r>
          </a:p>
          <a:p>
            <a:pPr algn="ctr" defTabSz="4030862" eaLnBrk="1" fontAlgn="auto" hangingPunct="1">
              <a:spcBef>
                <a:spcPts val="0"/>
              </a:spcBef>
              <a:spcAft>
                <a:spcPts val="0"/>
              </a:spcAft>
              <a:defRPr/>
            </a:pPr>
            <a:endParaRPr lang="en-GB" sz="2800" dirty="0">
              <a:solidFill>
                <a:prstClr val="white"/>
              </a:solidFill>
              <a:latin typeface="Arial" panose="020B0604020202020204" pitchFamily="34" charset="0"/>
              <a:cs typeface="Arial" panose="020B0604020202020204" pitchFamily="34" charset="0"/>
            </a:endParaRPr>
          </a:p>
        </p:txBody>
      </p:sp>
      <p:sp>
        <p:nvSpPr>
          <p:cNvPr id="117" name="TextBox 77"/>
          <p:cNvSpPr txBox="1">
            <a:spLocks noChangeArrowheads="1"/>
          </p:cNvSpPr>
          <p:nvPr/>
        </p:nvSpPr>
        <p:spPr bwMode="auto">
          <a:xfrm>
            <a:off x="34527594" y="26488150"/>
            <a:ext cx="162359" cy="35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sz="1716" dirty="0">
              <a:latin typeface="+mn-lt"/>
              <a:cs typeface="Times New Roman" pitchFamily="18" charset="0"/>
            </a:endParaRPr>
          </a:p>
        </p:txBody>
      </p:sp>
      <p:sp>
        <p:nvSpPr>
          <p:cNvPr id="28" name="TextBox 27"/>
          <p:cNvSpPr txBox="1"/>
          <p:nvPr/>
        </p:nvSpPr>
        <p:spPr>
          <a:xfrm>
            <a:off x="32553944" y="30772605"/>
            <a:ext cx="11229846" cy="2616101"/>
          </a:xfrm>
          <a:prstGeom prst="rect">
            <a:avLst/>
          </a:prstGeom>
          <a:noFill/>
        </p:spPr>
        <p:txBody>
          <a:bodyPr wrap="square" rtlCol="0">
            <a:spAutoFit/>
          </a:bodyPr>
          <a:lstStyle/>
          <a:p>
            <a:pPr marL="156759" lvl="1" algn="just"/>
            <a:r>
              <a:rPr lang="en-US" sz="1200" b="1" dirty="0">
                <a:latin typeface="+mj-lt"/>
              </a:rPr>
              <a:t>We also acknowledge all of the former members of the Navajo Birth Cohort Team who have participated in data collection and study activities related to this work.</a:t>
            </a:r>
          </a:p>
          <a:p>
            <a:pPr marL="156759" lvl="1" algn="just"/>
            <a:endParaRPr lang="en-US" sz="1200" b="1" dirty="0">
              <a:latin typeface="+mj-lt"/>
            </a:endParaRPr>
          </a:p>
          <a:p>
            <a:pPr marL="156759" lvl="1" algn="just"/>
            <a:r>
              <a:rPr lang="en-US" sz="1200" b="1" dirty="0">
                <a:latin typeface="+mj-lt"/>
              </a:rPr>
              <a:t>This research was developed in part under cited research awards (below) to the University of New Mexico. </a:t>
            </a:r>
            <a:r>
              <a:rPr lang="en-US" sz="1200" b="1" dirty="0"/>
              <a:t>Metals analysis were performed by the CDC Division of Laboratory Sciences</a:t>
            </a:r>
            <a:r>
              <a:rPr lang="en-US" sz="1200" dirty="0"/>
              <a:t>.</a:t>
            </a:r>
            <a:r>
              <a:rPr lang="en-US" sz="1200" b="1" dirty="0">
                <a:latin typeface="+mj-lt"/>
              </a:rPr>
              <a:t> This content not been formally reviewed by the funding agencies.  The views expressed are solely those of the speakers and do not necessarily reflect those of the agencies.  The funders do not endorse any products or commercial services mentioned in this presentation. </a:t>
            </a:r>
            <a:endParaRPr lang="en-US" sz="1200" dirty="0">
              <a:latin typeface="+mj-lt"/>
            </a:endParaRPr>
          </a:p>
          <a:p>
            <a:pPr marL="156759" lvl="1" algn="just"/>
            <a:r>
              <a:rPr lang="en-US" sz="1200" dirty="0">
                <a:latin typeface="+mj-lt"/>
              </a:rPr>
              <a:t>The Navajo Birth Cohort Study -  NIH OD UH3OD023344. CDC U01 TS 000135. The presented data are solely the responsibility of the authors and do not necessarily represent the official views of the NIH, Centers for Disease Control and Prevention, or the Department of Health and Human Services. </a:t>
            </a:r>
          </a:p>
          <a:p>
            <a:pPr marL="156759" lvl="1" algn="just"/>
            <a:endParaRPr lang="en-US" sz="1200" dirty="0">
              <a:latin typeface="+mj-lt"/>
            </a:endParaRPr>
          </a:p>
          <a:p>
            <a:pPr marL="156759" lvl="1" algn="just"/>
            <a:r>
              <a:rPr lang="en-US" sz="1200" dirty="0">
                <a:latin typeface="+mj-lt"/>
              </a:rPr>
              <a:t>All human research reported here are monitored and approved by the UNM IRB and the Navajo Nation Human Research Review Board.</a:t>
            </a:r>
          </a:p>
          <a:p>
            <a:pPr marL="156759" lvl="1" algn="just"/>
            <a:endParaRPr lang="en-US" sz="1400" dirty="0">
              <a:latin typeface="+mj-lt"/>
            </a:endParaRPr>
          </a:p>
          <a:p>
            <a:pPr marL="156759" lvl="1" algn="just"/>
            <a:endParaRPr lang="en-US" sz="1800" dirty="0">
              <a:latin typeface="+mj-lt"/>
            </a:endParaRPr>
          </a:p>
        </p:txBody>
      </p:sp>
      <p:pic>
        <p:nvPicPr>
          <p:cNvPr id="71" name="Picture 9" descr="Birth_Cohort_ver2c"/>
          <p:cNvPicPr>
            <a:picLocks noChangeAspect="1" noChangeArrowheads="1"/>
          </p:cNvPicPr>
          <p:nvPr/>
        </p:nvPicPr>
        <p:blipFill>
          <a:blip r:embed="rId3"/>
          <a:srcRect/>
          <a:stretch>
            <a:fillRect/>
          </a:stretch>
        </p:blipFill>
        <p:spPr>
          <a:xfrm>
            <a:off x="38393239" y="1080098"/>
            <a:ext cx="2176184" cy="2421332"/>
          </a:xfrm>
          <a:prstGeom prst="rect">
            <a:avLst/>
          </a:prstGeom>
        </p:spPr>
      </p:pic>
      <p:sp>
        <p:nvSpPr>
          <p:cNvPr id="17" name="Rectangle 3"/>
          <p:cNvSpPr>
            <a:spLocks noChangeArrowheads="1"/>
          </p:cNvSpPr>
          <p:nvPr/>
        </p:nvSpPr>
        <p:spPr bwMode="auto">
          <a:xfrm>
            <a:off x="4" y="2375665"/>
            <a:ext cx="139172" cy="34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377" tIns="39188" rIns="78377" bIns="39188" numCol="1" anchor="ctr" anchorCtr="0" compatLnSpc="1">
            <a:prstTxWarp prst="textNoShape">
              <a:avLst/>
            </a:prstTxWarp>
            <a:spAutoFit/>
          </a:bodyPr>
          <a:lstStyle/>
          <a:p>
            <a:endParaRPr lang="en-US" sz="1716"/>
          </a:p>
        </p:txBody>
      </p:sp>
      <p:sp>
        <p:nvSpPr>
          <p:cNvPr id="15" name="TextBox 14"/>
          <p:cNvSpPr txBox="1"/>
          <p:nvPr/>
        </p:nvSpPr>
        <p:spPr>
          <a:xfrm>
            <a:off x="32685375" y="27211170"/>
            <a:ext cx="11121422" cy="3600986"/>
          </a:xfrm>
          <a:prstGeom prst="rect">
            <a:avLst/>
          </a:prstGeom>
          <a:noFill/>
        </p:spPr>
        <p:txBody>
          <a:bodyPr wrap="square" rtlCol="0">
            <a:spAutoFit/>
          </a:bodyPr>
          <a:lstStyle/>
          <a:p>
            <a:r>
              <a:rPr lang="en-US" sz="1800" dirty="0"/>
              <a:t>1</a:t>
            </a:r>
            <a:r>
              <a:rPr lang="en-US" sz="1600" dirty="0"/>
              <a:t>. Hoover J.H., </a:t>
            </a:r>
            <a:r>
              <a:rPr lang="en-US" sz="1600" dirty="0" err="1"/>
              <a:t>Erdei</a:t>
            </a:r>
            <a:r>
              <a:rPr lang="en-US" sz="1600" dirty="0"/>
              <a:t> E., Begay D., Gonzales M.; NBCS Study Team, Jarrett J.M., Cheng PY, Lewis J.(2020). Exposure to uranium and co-occurring metals among pregnant Navajo women. Environ Res. 2020 Nov;190:109943.</a:t>
            </a:r>
          </a:p>
          <a:p>
            <a:r>
              <a:rPr lang="en-US" sz="1600" dirty="0"/>
              <a:t>2. Navajo Epidemiology Center. (2018). Cancer Among Navajo 2005-2013. </a:t>
            </a:r>
            <a:r>
              <a:rPr lang="en-US" sz="1600" i="1" dirty="0"/>
              <a:t>Navajo Epidemiology Center, Navajo Department of Health</a:t>
            </a:r>
            <a:r>
              <a:rPr lang="en-US" sz="1600" dirty="0"/>
              <a:t>.</a:t>
            </a:r>
          </a:p>
          <a:p>
            <a:pPr lvl="0" defTabSz="914254" fontAlgn="auto">
              <a:spcBef>
                <a:spcPts val="0"/>
              </a:spcBef>
              <a:spcAft>
                <a:spcPts val="0"/>
              </a:spcAft>
              <a:defRPr/>
            </a:pPr>
            <a:r>
              <a:rPr lang="en-US" sz="1600" dirty="0"/>
              <a:t>3. Norman, R. E., Ryan, A., Grant, K., </a:t>
            </a:r>
            <a:r>
              <a:rPr lang="en-US" sz="1600" dirty="0" err="1"/>
              <a:t>Sitas</a:t>
            </a:r>
            <a:r>
              <a:rPr lang="en-US" sz="1600" dirty="0"/>
              <a:t>, F., &amp; Scott, J. G. (2014). Environmental contributions to childhood cancers. J Environ Immunol </a:t>
            </a:r>
            <a:r>
              <a:rPr lang="en-US" sz="1600" dirty="0" err="1"/>
              <a:t>Toxicol</a:t>
            </a:r>
            <a:r>
              <a:rPr lang="en-US" sz="1600" dirty="0"/>
              <a:t>, 2(2), 86-98.</a:t>
            </a:r>
          </a:p>
          <a:p>
            <a:pPr lvl="0" defTabSz="914254" fontAlgn="auto">
              <a:spcBef>
                <a:spcPts val="0"/>
              </a:spcBef>
              <a:spcAft>
                <a:spcPts val="0"/>
              </a:spcAft>
              <a:defRPr/>
            </a:pPr>
            <a:r>
              <a:rPr lang="en-US" sz="1600" dirty="0"/>
              <a:t>4. </a:t>
            </a:r>
            <a:r>
              <a:rPr lang="en-US" sz="1600" dirty="0" err="1"/>
              <a:t>Perlroth</a:t>
            </a:r>
            <a:r>
              <a:rPr lang="en-US" sz="1600" dirty="0"/>
              <a:t> N.H., Castelo Branco C.W. (2017). Current knowledge of environmental exposure in children during the sensitive developmental periods. J </a:t>
            </a:r>
            <a:r>
              <a:rPr lang="en-US" sz="1600" dirty="0" err="1"/>
              <a:t>Pediatr</a:t>
            </a:r>
            <a:r>
              <a:rPr lang="en-US" sz="1600" dirty="0"/>
              <a:t>, 93(1):17-27.</a:t>
            </a:r>
          </a:p>
          <a:p>
            <a:pPr defTabSz="914254" fontAlgn="auto">
              <a:spcBef>
                <a:spcPts val="0"/>
              </a:spcBef>
              <a:spcAft>
                <a:spcPts val="0"/>
              </a:spcAft>
              <a:defRPr/>
            </a:pPr>
            <a:r>
              <a:rPr lang="en-US" sz="1600" dirty="0"/>
              <a:t>5. RStudio Team (2020). RStudio: Integrated Development for R. RStudio, PBC, Boston, MA URL </a:t>
            </a:r>
            <a:r>
              <a:rPr lang="en-US" sz="1600" dirty="0">
                <a:hlinkClick r:id="rId4"/>
              </a:rPr>
              <a:t>http://www.rstudio.com/</a:t>
            </a:r>
            <a:r>
              <a:rPr lang="en-US" sz="1600" dirty="0"/>
              <a:t>.</a:t>
            </a:r>
          </a:p>
          <a:p>
            <a:pPr lvl="0" defTabSz="914254" fontAlgn="auto">
              <a:spcBef>
                <a:spcPts val="0"/>
              </a:spcBef>
              <a:spcAft>
                <a:spcPts val="0"/>
              </a:spcAft>
              <a:defRPr/>
            </a:pPr>
            <a:endParaRPr lang="en-US" sz="1800" dirty="0"/>
          </a:p>
          <a:p>
            <a:endParaRPr lang="en-US" sz="2400" dirty="0"/>
          </a:p>
          <a:p>
            <a:endParaRPr lang="en-US" sz="2400" dirty="0"/>
          </a:p>
        </p:txBody>
      </p:sp>
      <p:pic>
        <p:nvPicPr>
          <p:cNvPr id="25" name="Picture 24">
            <a:extLst>
              <a:ext uri="{FF2B5EF4-FFF2-40B4-BE49-F238E27FC236}">
                <a16:creationId xmlns:a16="http://schemas.microsoft.com/office/drawing/2014/main" id="{D1DB9C92-7F62-4543-B8A5-860B40AFECAA}"/>
              </a:ext>
            </a:extLst>
          </p:cNvPr>
          <p:cNvPicPr>
            <a:picLocks noChangeAspect="1"/>
          </p:cNvPicPr>
          <p:nvPr/>
        </p:nvPicPr>
        <p:blipFill>
          <a:blip r:embed="rId5"/>
          <a:stretch>
            <a:fillRect/>
          </a:stretch>
        </p:blipFill>
        <p:spPr>
          <a:xfrm>
            <a:off x="41017945" y="1207076"/>
            <a:ext cx="2600204" cy="2329783"/>
          </a:xfrm>
          <a:prstGeom prst="rect">
            <a:avLst/>
          </a:prstGeom>
        </p:spPr>
      </p:pic>
      <p:sp>
        <p:nvSpPr>
          <p:cNvPr id="56" name="Text Box 868"/>
          <p:cNvSpPr txBox="1">
            <a:spLocks noChangeArrowheads="1"/>
          </p:cNvSpPr>
          <p:nvPr/>
        </p:nvSpPr>
        <p:spPr bwMode="auto">
          <a:xfrm>
            <a:off x="420735" y="11676142"/>
            <a:ext cx="11070728" cy="940496"/>
          </a:xfrm>
          <a:prstGeom prst="rect">
            <a:avLst/>
          </a:prstGeom>
          <a:solidFill>
            <a:srgbClr val="037086"/>
          </a:solidFill>
          <a:ln w="9525">
            <a:noFill/>
            <a:miter lim="800000"/>
            <a:headEnd/>
            <a:tailEnd/>
          </a:ln>
        </p:spPr>
        <p:txBody>
          <a:bodyPr tIns="0" rIns="0" bIns="0" anchor="ctr" anchorCtr="0"/>
          <a:lstStyle/>
          <a:p>
            <a:pPr algn="ctr" defTabSz="4120327">
              <a:spcAft>
                <a:spcPct val="30000"/>
              </a:spcAft>
              <a:defRPr/>
            </a:pPr>
            <a:r>
              <a:rPr lang="en-US" sz="6000" b="1" dirty="0">
                <a:solidFill>
                  <a:schemeClr val="bg1"/>
                </a:solidFill>
                <a:latin typeface="+mn-lt"/>
                <a:cs typeface="Times New Roman" pitchFamily="18" charset="0"/>
              </a:rPr>
              <a:t>INTRODUCTION</a:t>
            </a:r>
            <a:r>
              <a:rPr lang="en-US" sz="3600" b="1" dirty="0">
                <a:solidFill>
                  <a:schemeClr val="bg1"/>
                </a:solidFill>
                <a:latin typeface="+mn-lt"/>
                <a:cs typeface="Times New Roman" pitchFamily="18" charset="0"/>
              </a:rPr>
              <a:t> </a:t>
            </a:r>
          </a:p>
        </p:txBody>
      </p:sp>
      <p:sp>
        <p:nvSpPr>
          <p:cNvPr id="73" name="Text Box 868"/>
          <p:cNvSpPr txBox="1">
            <a:spLocks noChangeArrowheads="1"/>
          </p:cNvSpPr>
          <p:nvPr/>
        </p:nvSpPr>
        <p:spPr bwMode="auto">
          <a:xfrm>
            <a:off x="11908510" y="4051447"/>
            <a:ext cx="20220042" cy="965358"/>
          </a:xfrm>
          <a:prstGeom prst="rect">
            <a:avLst/>
          </a:prstGeom>
          <a:solidFill>
            <a:srgbClr val="037086"/>
          </a:solidFill>
          <a:ln w="9525">
            <a:noFill/>
            <a:miter lim="800000"/>
            <a:headEnd/>
            <a:tailEnd/>
          </a:ln>
        </p:spPr>
        <p:txBody>
          <a:bodyPr tIns="0" rIns="0" bIns="0" anchor="ctr" anchorCtr="0"/>
          <a:lstStyle/>
          <a:p>
            <a:pPr algn="ctr" defTabSz="4120327">
              <a:spcAft>
                <a:spcPct val="30000"/>
              </a:spcAft>
              <a:defRPr/>
            </a:pPr>
            <a:r>
              <a:rPr lang="en-US" sz="6000" b="1" dirty="0">
                <a:solidFill>
                  <a:schemeClr val="bg1"/>
                </a:solidFill>
                <a:latin typeface="+mn-lt"/>
                <a:cs typeface="Times New Roman" pitchFamily="18" charset="0"/>
              </a:rPr>
              <a:t>RESULTS</a:t>
            </a:r>
            <a:r>
              <a:rPr lang="en-US" sz="3429" b="1" dirty="0">
                <a:solidFill>
                  <a:schemeClr val="bg1"/>
                </a:solidFill>
                <a:latin typeface="+mn-lt"/>
                <a:cs typeface="Times New Roman" pitchFamily="18" charset="0"/>
              </a:rPr>
              <a:t> </a:t>
            </a:r>
          </a:p>
        </p:txBody>
      </p:sp>
      <p:sp>
        <p:nvSpPr>
          <p:cNvPr id="151" name="Text Box 868"/>
          <p:cNvSpPr txBox="1">
            <a:spLocks noChangeArrowheads="1"/>
          </p:cNvSpPr>
          <p:nvPr/>
        </p:nvSpPr>
        <p:spPr bwMode="auto">
          <a:xfrm>
            <a:off x="32689283" y="8990690"/>
            <a:ext cx="10728963" cy="959460"/>
          </a:xfrm>
          <a:prstGeom prst="rect">
            <a:avLst/>
          </a:prstGeom>
          <a:solidFill>
            <a:srgbClr val="037086"/>
          </a:solidFill>
          <a:ln w="9525">
            <a:noFill/>
            <a:miter lim="800000"/>
            <a:headEnd/>
            <a:tailEnd/>
          </a:ln>
        </p:spPr>
        <p:txBody>
          <a:bodyPr tIns="0" rIns="0" bIns="0" anchor="ctr" anchorCtr="0"/>
          <a:lstStyle/>
          <a:p>
            <a:pPr algn="ctr" defTabSz="4120327">
              <a:spcAft>
                <a:spcPct val="30000"/>
              </a:spcAft>
              <a:defRPr/>
            </a:pPr>
            <a:r>
              <a:rPr lang="en-US" sz="6000" b="1" dirty="0">
                <a:solidFill>
                  <a:schemeClr val="bg1"/>
                </a:solidFill>
                <a:latin typeface="+mn-lt"/>
                <a:cs typeface="Times New Roman" pitchFamily="18" charset="0"/>
              </a:rPr>
              <a:t>CONCLUSIONS</a:t>
            </a:r>
          </a:p>
        </p:txBody>
      </p:sp>
      <p:sp>
        <p:nvSpPr>
          <p:cNvPr id="164" name="Text Box 868"/>
          <p:cNvSpPr txBox="1">
            <a:spLocks noChangeArrowheads="1"/>
          </p:cNvSpPr>
          <p:nvPr/>
        </p:nvSpPr>
        <p:spPr bwMode="auto">
          <a:xfrm>
            <a:off x="32689283" y="22487851"/>
            <a:ext cx="10782818" cy="922188"/>
          </a:xfrm>
          <a:prstGeom prst="rect">
            <a:avLst/>
          </a:prstGeom>
          <a:solidFill>
            <a:srgbClr val="037086"/>
          </a:solidFill>
          <a:ln w="9525">
            <a:noFill/>
            <a:miter lim="800000"/>
            <a:headEnd/>
            <a:tailEnd/>
          </a:ln>
        </p:spPr>
        <p:txBody>
          <a:bodyPr tIns="0" rIns="0" bIns="0" anchor="ctr" anchorCtr="0"/>
          <a:lstStyle/>
          <a:p>
            <a:pPr algn="ctr" defTabSz="4120327">
              <a:spcAft>
                <a:spcPct val="30000"/>
              </a:spcAft>
              <a:defRPr/>
            </a:pPr>
            <a:r>
              <a:rPr lang="en-US" sz="6000" b="1" dirty="0">
                <a:solidFill>
                  <a:schemeClr val="bg1"/>
                </a:solidFill>
                <a:latin typeface="+mn-lt"/>
                <a:cs typeface="Times New Roman" pitchFamily="18" charset="0"/>
              </a:rPr>
              <a:t>FUTURE DIRECTIONS</a:t>
            </a:r>
          </a:p>
        </p:txBody>
      </p:sp>
      <p:sp>
        <p:nvSpPr>
          <p:cNvPr id="165" name="Text Box 868"/>
          <p:cNvSpPr txBox="1">
            <a:spLocks noChangeArrowheads="1"/>
          </p:cNvSpPr>
          <p:nvPr/>
        </p:nvSpPr>
        <p:spPr bwMode="auto">
          <a:xfrm>
            <a:off x="32663783" y="29815389"/>
            <a:ext cx="10800014" cy="868661"/>
          </a:xfrm>
          <a:prstGeom prst="rect">
            <a:avLst/>
          </a:prstGeom>
          <a:solidFill>
            <a:srgbClr val="037086"/>
          </a:solidFill>
          <a:ln w="9525">
            <a:noFill/>
            <a:miter lim="800000"/>
            <a:headEnd/>
            <a:tailEnd/>
          </a:ln>
        </p:spPr>
        <p:txBody>
          <a:bodyPr tIns="0" rIns="0" bIns="0" anchor="ctr" anchorCtr="0"/>
          <a:lstStyle/>
          <a:p>
            <a:pPr algn="ctr" defTabSz="4120327">
              <a:spcAft>
                <a:spcPct val="30000"/>
              </a:spcAft>
              <a:defRPr/>
            </a:pPr>
            <a:r>
              <a:rPr lang="en-US" sz="6000" b="1" dirty="0">
                <a:solidFill>
                  <a:schemeClr val="bg1"/>
                </a:solidFill>
                <a:latin typeface="+mn-lt"/>
                <a:cs typeface="Times New Roman" pitchFamily="18" charset="0"/>
              </a:rPr>
              <a:t>ACKNOWLEDGEMENTS </a:t>
            </a:r>
          </a:p>
        </p:txBody>
      </p:sp>
      <p:sp>
        <p:nvSpPr>
          <p:cNvPr id="166" name="Text Box 868"/>
          <p:cNvSpPr txBox="1">
            <a:spLocks noChangeArrowheads="1"/>
          </p:cNvSpPr>
          <p:nvPr/>
        </p:nvSpPr>
        <p:spPr bwMode="auto">
          <a:xfrm>
            <a:off x="32667270" y="26225288"/>
            <a:ext cx="10804830" cy="922188"/>
          </a:xfrm>
          <a:prstGeom prst="rect">
            <a:avLst/>
          </a:prstGeom>
          <a:solidFill>
            <a:srgbClr val="037086"/>
          </a:solidFill>
          <a:ln w="9525">
            <a:noFill/>
            <a:miter lim="800000"/>
            <a:headEnd/>
            <a:tailEnd/>
          </a:ln>
        </p:spPr>
        <p:txBody>
          <a:bodyPr tIns="0" rIns="0" bIns="0" anchor="ctr" anchorCtr="0"/>
          <a:lstStyle/>
          <a:p>
            <a:pPr algn="ctr" defTabSz="4120327">
              <a:spcAft>
                <a:spcPct val="30000"/>
              </a:spcAft>
              <a:defRPr/>
            </a:pPr>
            <a:r>
              <a:rPr lang="en-US" sz="6000" b="1" dirty="0">
                <a:solidFill>
                  <a:schemeClr val="bg1"/>
                </a:solidFill>
                <a:latin typeface="+mn-lt"/>
                <a:cs typeface="Times New Roman" pitchFamily="18" charset="0"/>
              </a:rPr>
              <a:t>REFERENCES</a:t>
            </a:r>
          </a:p>
        </p:txBody>
      </p:sp>
      <p:pic>
        <p:nvPicPr>
          <p:cNvPr id="70" name="Picture 6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5293" y="72420"/>
            <a:ext cx="2775320" cy="1626589"/>
          </a:xfrm>
          <a:prstGeom prst="rect">
            <a:avLst/>
          </a:prstGeom>
          <a:solidFill>
            <a:schemeClr val="accent3"/>
          </a:solidFill>
        </p:spPr>
      </p:pic>
      <p:sp>
        <p:nvSpPr>
          <p:cNvPr id="57" name="Text Box 868"/>
          <p:cNvSpPr txBox="1">
            <a:spLocks noChangeArrowheads="1"/>
          </p:cNvSpPr>
          <p:nvPr/>
        </p:nvSpPr>
        <p:spPr bwMode="auto">
          <a:xfrm>
            <a:off x="311808" y="17443576"/>
            <a:ext cx="11147698" cy="800333"/>
          </a:xfrm>
          <a:prstGeom prst="rect">
            <a:avLst/>
          </a:prstGeom>
          <a:solidFill>
            <a:srgbClr val="037086"/>
          </a:solidFill>
          <a:ln w="9525">
            <a:noFill/>
            <a:miter lim="800000"/>
            <a:headEnd/>
            <a:tailEnd/>
          </a:ln>
        </p:spPr>
        <p:txBody>
          <a:bodyPr tIns="0" rIns="0" bIns="0" anchor="ctr" anchorCtr="0"/>
          <a:lstStyle/>
          <a:p>
            <a:pPr algn="ctr" defTabSz="4120327">
              <a:spcAft>
                <a:spcPct val="30000"/>
              </a:spcAft>
              <a:defRPr/>
            </a:pPr>
            <a:r>
              <a:rPr lang="en-US" sz="6000" b="1" dirty="0">
                <a:solidFill>
                  <a:schemeClr val="bg1"/>
                </a:solidFill>
                <a:latin typeface="+mn-lt"/>
                <a:cs typeface="Times New Roman" pitchFamily="18" charset="0"/>
              </a:rPr>
              <a:t>STUDY PURPOSE</a:t>
            </a:r>
          </a:p>
        </p:txBody>
      </p:sp>
      <p:pic>
        <p:nvPicPr>
          <p:cNvPr id="7" name="Picture 6"/>
          <p:cNvPicPr>
            <a:picLocks noChangeAspect="1"/>
          </p:cNvPicPr>
          <p:nvPr/>
        </p:nvPicPr>
        <p:blipFill>
          <a:blip r:embed="rId7"/>
          <a:stretch>
            <a:fillRect/>
          </a:stretch>
        </p:blipFill>
        <p:spPr>
          <a:xfrm>
            <a:off x="442634" y="2184298"/>
            <a:ext cx="1987373" cy="1371600"/>
          </a:xfrm>
          <a:prstGeom prst="rect">
            <a:avLst/>
          </a:prstGeom>
        </p:spPr>
      </p:pic>
      <p:pic>
        <p:nvPicPr>
          <p:cNvPr id="33" name="Picture 32" descr="Chart&#10;&#10;Description automatically generated">
            <a:extLst>
              <a:ext uri="{FF2B5EF4-FFF2-40B4-BE49-F238E27FC236}">
                <a16:creationId xmlns:a16="http://schemas.microsoft.com/office/drawing/2014/main" id="{049B497D-8699-6FB7-4C95-C2AE8EC737CB}"/>
              </a:ext>
            </a:extLst>
          </p:cNvPr>
          <p:cNvPicPr>
            <a:picLocks noChangeAspect="1"/>
          </p:cNvPicPr>
          <p:nvPr/>
        </p:nvPicPr>
        <p:blipFill rotWithShape="1">
          <a:blip r:embed="rId8"/>
          <a:srcRect l="19900" t="-152" r="24344" b="-152"/>
          <a:stretch/>
        </p:blipFill>
        <p:spPr>
          <a:xfrm>
            <a:off x="12172629" y="26285865"/>
            <a:ext cx="5807676" cy="5357241"/>
          </a:xfrm>
          <a:prstGeom prst="rect">
            <a:avLst/>
          </a:prstGeom>
        </p:spPr>
      </p:pic>
      <p:pic>
        <p:nvPicPr>
          <p:cNvPr id="36" name="Picture 35" descr="Chart, box and whisker chart&#10;&#10;Description automatically generated">
            <a:extLst>
              <a:ext uri="{FF2B5EF4-FFF2-40B4-BE49-F238E27FC236}">
                <a16:creationId xmlns:a16="http://schemas.microsoft.com/office/drawing/2014/main" id="{519DEE22-8043-76FE-DC9A-146080640905}"/>
              </a:ext>
            </a:extLst>
          </p:cNvPr>
          <p:cNvPicPr>
            <a:picLocks noChangeAspect="1"/>
          </p:cNvPicPr>
          <p:nvPr/>
        </p:nvPicPr>
        <p:blipFill>
          <a:blip r:embed="rId9"/>
          <a:stretch>
            <a:fillRect/>
          </a:stretch>
        </p:blipFill>
        <p:spPr>
          <a:xfrm>
            <a:off x="22721142" y="5369435"/>
            <a:ext cx="6136115" cy="3719378"/>
          </a:xfrm>
          <a:prstGeom prst="rect">
            <a:avLst/>
          </a:prstGeom>
        </p:spPr>
      </p:pic>
      <p:pic>
        <p:nvPicPr>
          <p:cNvPr id="39" name="Picture 38" descr="Chart&#10;&#10;Description automatically generated with low confidence">
            <a:extLst>
              <a:ext uri="{FF2B5EF4-FFF2-40B4-BE49-F238E27FC236}">
                <a16:creationId xmlns:a16="http://schemas.microsoft.com/office/drawing/2014/main" id="{2B1FDFE3-54DC-5949-92B1-A065F624C105}"/>
              </a:ext>
            </a:extLst>
          </p:cNvPr>
          <p:cNvPicPr>
            <a:picLocks noChangeAspect="1"/>
          </p:cNvPicPr>
          <p:nvPr/>
        </p:nvPicPr>
        <p:blipFill>
          <a:blip r:embed="rId10"/>
          <a:stretch>
            <a:fillRect/>
          </a:stretch>
        </p:blipFill>
        <p:spPr>
          <a:xfrm>
            <a:off x="22703343" y="13830909"/>
            <a:ext cx="6065527" cy="3676590"/>
          </a:xfrm>
          <a:prstGeom prst="rect">
            <a:avLst/>
          </a:prstGeom>
        </p:spPr>
      </p:pic>
      <p:pic>
        <p:nvPicPr>
          <p:cNvPr id="41" name="Picture 40" descr="Calendar&#10;&#10;Description automatically generated with low confidence">
            <a:extLst>
              <a:ext uri="{FF2B5EF4-FFF2-40B4-BE49-F238E27FC236}">
                <a16:creationId xmlns:a16="http://schemas.microsoft.com/office/drawing/2014/main" id="{85CD02E5-942A-B0D2-4388-E80CE74E40B4}"/>
              </a:ext>
            </a:extLst>
          </p:cNvPr>
          <p:cNvPicPr>
            <a:picLocks noChangeAspect="1"/>
          </p:cNvPicPr>
          <p:nvPr/>
        </p:nvPicPr>
        <p:blipFill>
          <a:blip r:embed="rId11"/>
          <a:stretch>
            <a:fillRect/>
          </a:stretch>
        </p:blipFill>
        <p:spPr>
          <a:xfrm>
            <a:off x="22703343" y="17795541"/>
            <a:ext cx="6120553" cy="3709945"/>
          </a:xfrm>
          <a:prstGeom prst="rect">
            <a:avLst/>
          </a:prstGeom>
        </p:spPr>
      </p:pic>
      <p:sp>
        <p:nvSpPr>
          <p:cNvPr id="46" name="Text Box 868">
            <a:extLst>
              <a:ext uri="{FF2B5EF4-FFF2-40B4-BE49-F238E27FC236}">
                <a16:creationId xmlns:a16="http://schemas.microsoft.com/office/drawing/2014/main" id="{DC826815-EA9C-4128-EEA8-56034D3E6DD2}"/>
              </a:ext>
            </a:extLst>
          </p:cNvPr>
          <p:cNvSpPr txBox="1">
            <a:spLocks noChangeArrowheads="1"/>
          </p:cNvSpPr>
          <p:nvPr/>
        </p:nvSpPr>
        <p:spPr bwMode="auto">
          <a:xfrm>
            <a:off x="333403" y="26686382"/>
            <a:ext cx="11094268" cy="800333"/>
          </a:xfrm>
          <a:prstGeom prst="rect">
            <a:avLst/>
          </a:prstGeom>
          <a:solidFill>
            <a:srgbClr val="037086"/>
          </a:solidFill>
          <a:ln w="9525">
            <a:noFill/>
            <a:miter lim="800000"/>
            <a:headEnd/>
            <a:tailEnd/>
          </a:ln>
        </p:spPr>
        <p:txBody>
          <a:bodyPr tIns="0" rIns="0" bIns="0" anchor="ctr" anchorCtr="0"/>
          <a:lstStyle/>
          <a:p>
            <a:pPr algn="ctr" defTabSz="4120327">
              <a:spcAft>
                <a:spcPct val="30000"/>
              </a:spcAft>
              <a:defRPr/>
            </a:pPr>
            <a:r>
              <a:rPr lang="en-US" sz="6000" b="1" dirty="0">
                <a:solidFill>
                  <a:schemeClr val="bg1"/>
                </a:solidFill>
                <a:latin typeface="+mn-lt"/>
                <a:cs typeface="Times New Roman" pitchFamily="18" charset="0"/>
              </a:rPr>
              <a:t>METHODOLOGY</a:t>
            </a:r>
          </a:p>
        </p:txBody>
      </p:sp>
      <p:sp>
        <p:nvSpPr>
          <p:cNvPr id="62" name="Text Box 868">
            <a:extLst>
              <a:ext uri="{FF2B5EF4-FFF2-40B4-BE49-F238E27FC236}">
                <a16:creationId xmlns:a16="http://schemas.microsoft.com/office/drawing/2014/main" id="{5F753E01-4B40-7F32-441C-22F9E82E2E4B}"/>
              </a:ext>
            </a:extLst>
          </p:cNvPr>
          <p:cNvSpPr txBox="1">
            <a:spLocks noChangeArrowheads="1"/>
          </p:cNvSpPr>
          <p:nvPr/>
        </p:nvSpPr>
        <p:spPr bwMode="auto">
          <a:xfrm>
            <a:off x="368339" y="4037517"/>
            <a:ext cx="11070727" cy="965358"/>
          </a:xfrm>
          <a:prstGeom prst="rect">
            <a:avLst/>
          </a:prstGeom>
          <a:solidFill>
            <a:srgbClr val="037086"/>
          </a:solidFill>
          <a:ln w="9525">
            <a:noFill/>
            <a:miter lim="800000"/>
            <a:headEnd/>
            <a:tailEnd/>
          </a:ln>
        </p:spPr>
        <p:txBody>
          <a:bodyPr tIns="0" rIns="0" bIns="0" anchor="ctr" anchorCtr="0"/>
          <a:lstStyle/>
          <a:p>
            <a:pPr algn="ctr" defTabSz="4120327">
              <a:spcAft>
                <a:spcPct val="30000"/>
              </a:spcAft>
              <a:defRPr/>
            </a:pPr>
            <a:r>
              <a:rPr lang="en-US" sz="6000" b="1" dirty="0">
                <a:solidFill>
                  <a:schemeClr val="bg1"/>
                </a:solidFill>
                <a:latin typeface="+mn-lt"/>
                <a:cs typeface="Times New Roman" pitchFamily="18" charset="0"/>
              </a:rPr>
              <a:t>ABSTRACT</a:t>
            </a:r>
          </a:p>
        </p:txBody>
      </p:sp>
      <p:sp>
        <p:nvSpPr>
          <p:cNvPr id="48" name="TextBox 47">
            <a:extLst>
              <a:ext uri="{FF2B5EF4-FFF2-40B4-BE49-F238E27FC236}">
                <a16:creationId xmlns:a16="http://schemas.microsoft.com/office/drawing/2014/main" id="{05512DC3-31EA-8306-3D63-9E6A9FF6372E}"/>
              </a:ext>
            </a:extLst>
          </p:cNvPr>
          <p:cNvSpPr txBox="1"/>
          <p:nvPr/>
        </p:nvSpPr>
        <p:spPr>
          <a:xfrm>
            <a:off x="302435" y="12718191"/>
            <a:ext cx="11156204" cy="4708981"/>
          </a:xfrm>
          <a:prstGeom prst="rect">
            <a:avLst/>
          </a:prstGeom>
          <a:noFill/>
        </p:spPr>
        <p:txBody>
          <a:bodyPr wrap="square" rtlCol="0">
            <a:spAutoFit/>
          </a:bodyPr>
          <a:lstStyle/>
          <a:p>
            <a:pPr marL="457200" indent="-457200">
              <a:buFont typeface="Wingdings" pitchFamily="2" charset="2"/>
              <a:buChar char="v"/>
            </a:pPr>
            <a:r>
              <a:rPr lang="en-US" sz="3000" dirty="0"/>
              <a:t>A mining boom in the late 1940s has left over 500 abandoned uranium mines throughout the Navajo Nation. </a:t>
            </a:r>
          </a:p>
          <a:p>
            <a:pPr marL="457200" indent="-457200">
              <a:buFont typeface="Wingdings" pitchFamily="2" charset="2"/>
              <a:buChar char="v"/>
            </a:pPr>
            <a:r>
              <a:rPr lang="en-US" sz="3000" dirty="0"/>
              <a:t>Despite their closure, abandoned mines and mine waste sites continue to emit toxic metals into the air, water, and food which can be ingested or inhaled by the community.  </a:t>
            </a:r>
          </a:p>
          <a:p>
            <a:pPr marL="457200" indent="-457200">
              <a:buFont typeface="Wingdings" pitchFamily="2" charset="2"/>
              <a:buChar char="v"/>
            </a:pPr>
            <a:r>
              <a:rPr lang="en-US" sz="3000" dirty="0"/>
              <a:t>Exposure to these metals have been linked to an increased risk of developing cancer or other adverse health conditions.</a:t>
            </a:r>
          </a:p>
          <a:p>
            <a:pPr marL="457200" indent="-457200" fontAlgn="auto">
              <a:spcBef>
                <a:spcPts val="0"/>
              </a:spcBef>
              <a:spcAft>
                <a:spcPts val="0"/>
              </a:spcAft>
              <a:buFont typeface="Wingdings" pitchFamily="2" charset="2"/>
              <a:buChar char="v"/>
              <a:defRPr/>
            </a:pPr>
            <a:r>
              <a:rPr lang="en-US" sz="3000" dirty="0"/>
              <a:t>Children may be more sensitive to environmental exposures during development, increasing their susceptibility for developing cancer in adulthood.</a:t>
            </a:r>
          </a:p>
        </p:txBody>
      </p:sp>
      <p:sp>
        <p:nvSpPr>
          <p:cNvPr id="49" name="TextBox 48">
            <a:extLst>
              <a:ext uri="{FF2B5EF4-FFF2-40B4-BE49-F238E27FC236}">
                <a16:creationId xmlns:a16="http://schemas.microsoft.com/office/drawing/2014/main" id="{945F4BF4-3DF7-0FFA-F696-AF427EABF7DF}"/>
              </a:ext>
            </a:extLst>
          </p:cNvPr>
          <p:cNvSpPr txBox="1"/>
          <p:nvPr/>
        </p:nvSpPr>
        <p:spPr>
          <a:xfrm>
            <a:off x="339315" y="18332461"/>
            <a:ext cx="11156202" cy="3323987"/>
          </a:xfrm>
          <a:prstGeom prst="rect">
            <a:avLst/>
          </a:prstGeom>
          <a:noFill/>
        </p:spPr>
        <p:txBody>
          <a:bodyPr wrap="square" rtlCol="0">
            <a:spAutoFit/>
          </a:bodyPr>
          <a:lstStyle/>
          <a:p>
            <a:pPr marL="457200" indent="-457200">
              <a:buFont typeface="Wingdings" pitchFamily="2" charset="2"/>
              <a:buChar char="v"/>
            </a:pPr>
            <a:r>
              <a:rPr lang="en-US" sz="3000" dirty="0"/>
              <a:t>Assess metal exposures over time in children from birth to 5 years of age.</a:t>
            </a:r>
          </a:p>
          <a:p>
            <a:pPr marL="457200" indent="-457200">
              <a:buFont typeface="Wingdings" pitchFamily="2" charset="2"/>
              <a:buChar char="v"/>
            </a:pPr>
            <a:r>
              <a:rPr lang="en-US" sz="3000" dirty="0"/>
              <a:t>Determine the distribution of metal concentrations within samples over time.</a:t>
            </a:r>
          </a:p>
          <a:p>
            <a:pPr marL="457200" indent="-457200">
              <a:buFont typeface="Wingdings" pitchFamily="2" charset="2"/>
              <a:buChar char="v"/>
            </a:pPr>
            <a:r>
              <a:rPr lang="en-US" sz="3000" dirty="0"/>
              <a:t>Compare metal concentrations in children from the NBCS with NHANES adult samples.</a:t>
            </a:r>
          </a:p>
          <a:p>
            <a:pPr marL="457200" indent="-457200">
              <a:buFont typeface="Wingdings" pitchFamily="2" charset="2"/>
              <a:buChar char="v"/>
            </a:pPr>
            <a:endParaRPr lang="en-US" sz="3000" dirty="0"/>
          </a:p>
        </p:txBody>
      </p:sp>
      <p:sp>
        <p:nvSpPr>
          <p:cNvPr id="50" name="TextBox 49">
            <a:extLst>
              <a:ext uri="{FF2B5EF4-FFF2-40B4-BE49-F238E27FC236}">
                <a16:creationId xmlns:a16="http://schemas.microsoft.com/office/drawing/2014/main" id="{1AB7CF4B-FADD-06B7-A5CE-22C23E7A2A86}"/>
              </a:ext>
            </a:extLst>
          </p:cNvPr>
          <p:cNvSpPr txBox="1"/>
          <p:nvPr/>
        </p:nvSpPr>
        <p:spPr>
          <a:xfrm>
            <a:off x="139176" y="27593973"/>
            <a:ext cx="10369814" cy="2246769"/>
          </a:xfrm>
          <a:prstGeom prst="rect">
            <a:avLst/>
          </a:prstGeom>
          <a:noFill/>
        </p:spPr>
        <p:txBody>
          <a:bodyPr wrap="square" rtlCol="0">
            <a:spAutoFit/>
          </a:bodyPr>
          <a:lstStyle/>
          <a:p>
            <a:pPr marL="635000" indent="-461963">
              <a:buFont typeface="Wingdings" pitchFamily="2" charset="2"/>
              <a:buChar char="v"/>
            </a:pPr>
            <a:r>
              <a:rPr lang="en-US" sz="2800" dirty="0"/>
              <a:t>Data sourced from children enrolled in NBCS and compared to average adult samples from National Health and Nutrition Examination Survey (</a:t>
            </a:r>
            <a:r>
              <a:rPr lang="en-US" sz="2800"/>
              <a:t>NHANES). </a:t>
            </a:r>
            <a:endParaRPr lang="en-US" sz="2800" dirty="0"/>
          </a:p>
          <a:p>
            <a:pPr marL="633413" indent="-452438">
              <a:buFont typeface="Wingdings" pitchFamily="2" charset="2"/>
              <a:buChar char="v"/>
            </a:pPr>
            <a:r>
              <a:rPr lang="en-US" sz="2800" dirty="0"/>
              <a:t>Samples collected from 556 participants from 6 sites at 7 different time points.</a:t>
            </a:r>
          </a:p>
        </p:txBody>
      </p:sp>
      <p:sp>
        <p:nvSpPr>
          <p:cNvPr id="51" name="TextBox 50">
            <a:extLst>
              <a:ext uri="{FF2B5EF4-FFF2-40B4-BE49-F238E27FC236}">
                <a16:creationId xmlns:a16="http://schemas.microsoft.com/office/drawing/2014/main" id="{CF815550-117E-A6D8-5DA2-DE36E230C5D6}"/>
              </a:ext>
            </a:extLst>
          </p:cNvPr>
          <p:cNvSpPr txBox="1"/>
          <p:nvPr/>
        </p:nvSpPr>
        <p:spPr>
          <a:xfrm>
            <a:off x="32553944" y="10059314"/>
            <a:ext cx="11389892" cy="9697206"/>
          </a:xfrm>
          <a:prstGeom prst="rect">
            <a:avLst/>
          </a:prstGeom>
          <a:noFill/>
        </p:spPr>
        <p:txBody>
          <a:bodyPr wrap="square" rtlCol="0">
            <a:spAutoFit/>
          </a:bodyPr>
          <a:lstStyle/>
          <a:p>
            <a:pPr marL="457200" indent="-457200">
              <a:buFont typeface="Wingdings" pitchFamily="2" charset="2"/>
              <a:buChar char="v"/>
            </a:pPr>
            <a:r>
              <a:rPr lang="en-US" sz="3100" dirty="0"/>
              <a:t>Uranium, arsenic, </a:t>
            </a:r>
            <a:r>
              <a:rPr lang="en-US" sz="3100" dirty="0" err="1"/>
              <a:t>dimethylarsinic</a:t>
            </a:r>
            <a:r>
              <a:rPr lang="en-US" sz="3100" dirty="0"/>
              <a:t> acid, </a:t>
            </a:r>
            <a:r>
              <a:rPr lang="en-US" sz="3100" dirty="0" err="1"/>
              <a:t>monomethylarsinic</a:t>
            </a:r>
            <a:r>
              <a:rPr lang="en-US" sz="3100" dirty="0"/>
              <a:t> acid, arsenous III acid, barium, lead, and mercury from children in the Navajo Birth Cohort study reach concentrations similar to those reported in adults by NHANES, at or before the age of 5. </a:t>
            </a:r>
          </a:p>
          <a:p>
            <a:pPr marL="457200" indent="-457200">
              <a:buFont typeface="Wingdings" pitchFamily="2" charset="2"/>
              <a:buChar char="v"/>
            </a:pPr>
            <a:r>
              <a:rPr lang="en-US" sz="3100" dirty="0"/>
              <a:t>Compared to arsenic and its metabolites, uranium concentrations were higher than national averages, with some children having concentrations exceeding the 95th percentile for adults across the US.   </a:t>
            </a:r>
          </a:p>
          <a:p>
            <a:pPr marL="457200" indent="-457200">
              <a:buFont typeface="Wingdings" pitchFamily="2" charset="2"/>
              <a:buChar char="v"/>
            </a:pPr>
            <a:r>
              <a:rPr lang="en-US" sz="3100" dirty="0"/>
              <a:t>Exposures appear to be across all participating sites across Navajo Nation.</a:t>
            </a:r>
          </a:p>
          <a:p>
            <a:pPr marL="457200" indent="-457200">
              <a:buFont typeface="Wingdings" pitchFamily="2" charset="2"/>
              <a:buChar char="v"/>
            </a:pPr>
            <a:r>
              <a:rPr lang="en-US" sz="3100" dirty="0"/>
              <a:t>Many participants have at least one time point in which their concentrations of uranium were in the upper quartile, indicating most children in the NBCS are experiencing sporadic exposures to uranium during early childhood.</a:t>
            </a:r>
          </a:p>
          <a:p>
            <a:pPr>
              <a:lnSpc>
                <a:spcPct val="150000"/>
              </a:lnSpc>
              <a:spcAft>
                <a:spcPts val="1400"/>
              </a:spcAft>
            </a:pPr>
            <a:endParaRPr lang="en-US" sz="2800" dirty="0"/>
          </a:p>
          <a:p>
            <a:pPr marL="457200" indent="-457200">
              <a:lnSpc>
                <a:spcPct val="150000"/>
              </a:lnSpc>
              <a:spcAft>
                <a:spcPts val="1400"/>
              </a:spcAft>
              <a:buFont typeface="Wingdings" pitchFamily="2" charset="2"/>
              <a:buChar char="v"/>
            </a:pPr>
            <a:endParaRPr lang="en-US" sz="2800" dirty="0"/>
          </a:p>
          <a:p>
            <a:pPr marL="457200" indent="-457200">
              <a:lnSpc>
                <a:spcPct val="150000"/>
              </a:lnSpc>
              <a:buFont typeface="Wingdings" pitchFamily="2" charset="2"/>
              <a:buChar char="v"/>
            </a:pPr>
            <a:endParaRPr lang="en-US" sz="2800" dirty="0"/>
          </a:p>
        </p:txBody>
      </p:sp>
      <p:sp>
        <p:nvSpPr>
          <p:cNvPr id="52" name="TextBox 51">
            <a:extLst>
              <a:ext uri="{FF2B5EF4-FFF2-40B4-BE49-F238E27FC236}">
                <a16:creationId xmlns:a16="http://schemas.microsoft.com/office/drawing/2014/main" id="{4603CFF2-FCA0-ABAC-B829-F116B60745D1}"/>
              </a:ext>
            </a:extLst>
          </p:cNvPr>
          <p:cNvSpPr txBox="1"/>
          <p:nvPr/>
        </p:nvSpPr>
        <p:spPr>
          <a:xfrm>
            <a:off x="32663783" y="23473733"/>
            <a:ext cx="10928865" cy="2477601"/>
          </a:xfrm>
          <a:prstGeom prst="rect">
            <a:avLst/>
          </a:prstGeom>
          <a:noFill/>
        </p:spPr>
        <p:txBody>
          <a:bodyPr wrap="square" rtlCol="0">
            <a:spAutoFit/>
          </a:bodyPr>
          <a:lstStyle/>
          <a:p>
            <a:pPr marL="342900" indent="-342900">
              <a:buFont typeface="Wingdings" pitchFamily="2" charset="2"/>
              <a:buChar char="v"/>
            </a:pPr>
            <a:r>
              <a:rPr lang="en-US" sz="3100" dirty="0"/>
              <a:t>Determine what factors contribute to exposures.</a:t>
            </a:r>
          </a:p>
          <a:p>
            <a:pPr marL="1144660" indent="-454025">
              <a:buFont typeface="Courier New" panose="02070309020205020404" pitchFamily="49" charset="0"/>
              <a:buChar char="o"/>
            </a:pPr>
            <a:r>
              <a:rPr lang="en-US" sz="3100" dirty="0"/>
              <a:t>Living in proximity to mine waste, dietary sources such as food/water</a:t>
            </a:r>
          </a:p>
          <a:p>
            <a:pPr marL="457200" indent="-457200">
              <a:buFont typeface="Wingdings" pitchFamily="2" charset="2"/>
              <a:buChar char="v"/>
            </a:pPr>
            <a:r>
              <a:rPr lang="en-US" sz="3100" dirty="0"/>
              <a:t>Identify initiatives to reduce exposure. </a:t>
            </a:r>
          </a:p>
          <a:p>
            <a:pPr marL="457200" indent="-457200">
              <a:buFont typeface="Wingdings" pitchFamily="2" charset="2"/>
              <a:buChar char="v"/>
            </a:pPr>
            <a:r>
              <a:rPr lang="en-US" sz="3100" dirty="0"/>
              <a:t>Conduct research with broader time range. </a:t>
            </a:r>
          </a:p>
        </p:txBody>
      </p:sp>
      <p:pic>
        <p:nvPicPr>
          <p:cNvPr id="2" name="Picture 1">
            <a:extLst>
              <a:ext uri="{FF2B5EF4-FFF2-40B4-BE49-F238E27FC236}">
                <a16:creationId xmlns:a16="http://schemas.microsoft.com/office/drawing/2014/main" id="{9727AFF8-E95D-475D-8D0A-A671BEE8F2A8}"/>
              </a:ext>
            </a:extLst>
          </p:cNvPr>
          <p:cNvPicPr>
            <a:picLocks noChangeAspect="1"/>
          </p:cNvPicPr>
          <p:nvPr/>
        </p:nvPicPr>
        <p:blipFill>
          <a:blip r:embed="rId12"/>
          <a:stretch>
            <a:fillRect/>
          </a:stretch>
        </p:blipFill>
        <p:spPr>
          <a:xfrm>
            <a:off x="1961961" y="21194783"/>
            <a:ext cx="7312575" cy="4730472"/>
          </a:xfrm>
          <a:prstGeom prst="rect">
            <a:avLst/>
          </a:prstGeom>
        </p:spPr>
      </p:pic>
      <p:sp>
        <p:nvSpPr>
          <p:cNvPr id="4" name="Rectangle 3">
            <a:extLst>
              <a:ext uri="{FF2B5EF4-FFF2-40B4-BE49-F238E27FC236}">
                <a16:creationId xmlns:a16="http://schemas.microsoft.com/office/drawing/2014/main" id="{9BABC830-CFC5-4C91-ACB5-B527D6EFFAB5}"/>
              </a:ext>
            </a:extLst>
          </p:cNvPr>
          <p:cNvSpPr/>
          <p:nvPr/>
        </p:nvSpPr>
        <p:spPr>
          <a:xfrm>
            <a:off x="318632" y="26079131"/>
            <a:ext cx="11512548" cy="461665"/>
          </a:xfrm>
          <a:prstGeom prst="rect">
            <a:avLst/>
          </a:prstGeom>
        </p:spPr>
        <p:txBody>
          <a:bodyPr wrap="square">
            <a:spAutoFit/>
          </a:bodyPr>
          <a:lstStyle/>
          <a:p>
            <a:r>
              <a:rPr lang="en-US" sz="2400" dirty="0"/>
              <a:t>Map of participant enrollment by chapter in relation to abandoned Uranium mines </a:t>
            </a:r>
          </a:p>
        </p:txBody>
      </p:sp>
      <p:sp>
        <p:nvSpPr>
          <p:cNvPr id="53" name="Text Box 868">
            <a:extLst>
              <a:ext uri="{FF2B5EF4-FFF2-40B4-BE49-F238E27FC236}">
                <a16:creationId xmlns:a16="http://schemas.microsoft.com/office/drawing/2014/main" id="{A15E3D11-7104-4738-967E-5F8C5495DFA5}"/>
              </a:ext>
            </a:extLst>
          </p:cNvPr>
          <p:cNvSpPr txBox="1">
            <a:spLocks noChangeArrowheads="1"/>
          </p:cNvSpPr>
          <p:nvPr/>
        </p:nvSpPr>
        <p:spPr bwMode="auto">
          <a:xfrm>
            <a:off x="32697241" y="17262557"/>
            <a:ext cx="10782817" cy="922188"/>
          </a:xfrm>
          <a:prstGeom prst="rect">
            <a:avLst/>
          </a:prstGeom>
          <a:solidFill>
            <a:srgbClr val="037086"/>
          </a:solidFill>
          <a:ln w="9525">
            <a:noFill/>
            <a:miter lim="800000"/>
            <a:headEnd/>
            <a:tailEnd/>
          </a:ln>
        </p:spPr>
        <p:txBody>
          <a:bodyPr tIns="0" rIns="0" bIns="0" anchor="ctr" anchorCtr="0"/>
          <a:lstStyle/>
          <a:p>
            <a:pPr algn="ctr" defTabSz="4120327">
              <a:spcAft>
                <a:spcPct val="30000"/>
              </a:spcAft>
              <a:defRPr/>
            </a:pPr>
            <a:r>
              <a:rPr lang="en-US" sz="6000" b="1" dirty="0">
                <a:solidFill>
                  <a:schemeClr val="bg1"/>
                </a:solidFill>
                <a:latin typeface="+mn-lt"/>
                <a:cs typeface="Times New Roman" pitchFamily="18" charset="0"/>
              </a:rPr>
              <a:t>DISCUSSION</a:t>
            </a:r>
          </a:p>
        </p:txBody>
      </p:sp>
      <p:pic>
        <p:nvPicPr>
          <p:cNvPr id="26" name="Picture 25" descr="A picture containing chart&#10;&#10;Description automatically generated">
            <a:extLst>
              <a:ext uri="{FF2B5EF4-FFF2-40B4-BE49-F238E27FC236}">
                <a16:creationId xmlns:a16="http://schemas.microsoft.com/office/drawing/2014/main" id="{1659F27C-C092-1B9B-FC0B-5B174BEB1CD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2707368" y="21840135"/>
            <a:ext cx="6085292" cy="3688571"/>
          </a:xfrm>
          <a:prstGeom prst="rect">
            <a:avLst/>
          </a:prstGeom>
        </p:spPr>
      </p:pic>
      <p:pic>
        <p:nvPicPr>
          <p:cNvPr id="29" name="Picture 28" descr="Chart, box and whisker chart&#10;&#10;Description automatically generated">
            <a:extLst>
              <a:ext uri="{FF2B5EF4-FFF2-40B4-BE49-F238E27FC236}">
                <a16:creationId xmlns:a16="http://schemas.microsoft.com/office/drawing/2014/main" id="{F7D861E2-7811-413A-BC2D-FF52373E266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2721142" y="9709056"/>
            <a:ext cx="6047726" cy="3665800"/>
          </a:xfrm>
          <a:prstGeom prst="rect">
            <a:avLst/>
          </a:prstGeom>
        </p:spPr>
      </p:pic>
      <p:sp>
        <p:nvSpPr>
          <p:cNvPr id="37" name="TextBox 36">
            <a:extLst>
              <a:ext uri="{FF2B5EF4-FFF2-40B4-BE49-F238E27FC236}">
                <a16:creationId xmlns:a16="http://schemas.microsoft.com/office/drawing/2014/main" id="{BE8761F0-E683-0EA9-CED1-A49F2E620905}"/>
              </a:ext>
            </a:extLst>
          </p:cNvPr>
          <p:cNvSpPr txBox="1"/>
          <p:nvPr/>
        </p:nvSpPr>
        <p:spPr>
          <a:xfrm>
            <a:off x="29070613" y="5559690"/>
            <a:ext cx="2830290" cy="399981"/>
          </a:xfrm>
          <a:prstGeom prst="rect">
            <a:avLst/>
          </a:prstGeom>
          <a:noFill/>
        </p:spPr>
        <p:txBody>
          <a:bodyPr wrap="square" rtlCol="0">
            <a:spAutoFit/>
          </a:bodyPr>
          <a:lstStyle/>
          <a:p>
            <a:endParaRPr lang="en-US" dirty="0"/>
          </a:p>
        </p:txBody>
      </p:sp>
      <p:sp>
        <p:nvSpPr>
          <p:cNvPr id="42" name="TextBox 41">
            <a:extLst>
              <a:ext uri="{FF2B5EF4-FFF2-40B4-BE49-F238E27FC236}">
                <a16:creationId xmlns:a16="http://schemas.microsoft.com/office/drawing/2014/main" id="{EEE6536D-72E5-13F6-C9DA-32A908D5E8E6}"/>
              </a:ext>
            </a:extLst>
          </p:cNvPr>
          <p:cNvSpPr txBox="1"/>
          <p:nvPr/>
        </p:nvSpPr>
        <p:spPr>
          <a:xfrm>
            <a:off x="29022852" y="5496299"/>
            <a:ext cx="3049680" cy="3570080"/>
          </a:xfrm>
          <a:prstGeom prst="rect">
            <a:avLst/>
          </a:prstGeom>
          <a:noFill/>
        </p:spPr>
        <p:txBody>
          <a:bodyPr wrap="square" rtlCol="0">
            <a:spAutoFit/>
          </a:bodyPr>
          <a:lstStyle/>
          <a:p>
            <a:r>
              <a:rPr lang="en-US" sz="2600" dirty="0">
                <a:solidFill>
                  <a:schemeClr val="bg1"/>
                </a:solidFill>
              </a:rPr>
              <a:t>The averages of UUR across all time points are over the 50</a:t>
            </a:r>
            <a:r>
              <a:rPr lang="en-US" sz="2600" baseline="30000" dirty="0">
                <a:solidFill>
                  <a:schemeClr val="bg1"/>
                </a:solidFill>
              </a:rPr>
              <a:t>th</a:t>
            </a:r>
            <a:r>
              <a:rPr lang="en-US" sz="2600" dirty="0">
                <a:solidFill>
                  <a:schemeClr val="bg1"/>
                </a:solidFill>
              </a:rPr>
              <a:t> percentile reported for adults by NHANES</a:t>
            </a:r>
            <a:r>
              <a:rPr lang="en-US" sz="2400" dirty="0">
                <a:solidFill>
                  <a:schemeClr val="bg1"/>
                </a:solidFill>
              </a:rPr>
              <a:t>. </a:t>
            </a:r>
          </a:p>
          <a:p>
            <a:endParaRPr lang="en-US" sz="2400" dirty="0">
              <a:solidFill>
                <a:schemeClr val="bg1"/>
              </a:solidFill>
            </a:endParaRPr>
          </a:p>
          <a:p>
            <a:endParaRPr lang="en-US" dirty="0">
              <a:solidFill>
                <a:schemeClr val="bg1"/>
              </a:solidFill>
            </a:endParaRPr>
          </a:p>
        </p:txBody>
      </p:sp>
      <p:sp>
        <p:nvSpPr>
          <p:cNvPr id="43" name="TextBox 42">
            <a:extLst>
              <a:ext uri="{FF2B5EF4-FFF2-40B4-BE49-F238E27FC236}">
                <a16:creationId xmlns:a16="http://schemas.microsoft.com/office/drawing/2014/main" id="{AC686796-2F77-B2A2-D79D-BE5EF061F28E}"/>
              </a:ext>
            </a:extLst>
          </p:cNvPr>
          <p:cNvSpPr txBox="1"/>
          <p:nvPr/>
        </p:nvSpPr>
        <p:spPr>
          <a:xfrm>
            <a:off x="363683" y="5111030"/>
            <a:ext cx="11040829" cy="6401753"/>
          </a:xfrm>
          <a:prstGeom prst="rect">
            <a:avLst/>
          </a:prstGeom>
          <a:noFill/>
        </p:spPr>
        <p:txBody>
          <a:bodyPr wrap="square" rtlCol="0">
            <a:spAutoFit/>
          </a:bodyPr>
          <a:lstStyle/>
          <a:p>
            <a:r>
              <a:rPr lang="en-US" sz="2050" dirty="0"/>
              <a:t>There are over 500 abandoned uranium mines across the Navajo Nation, exposing communities to environmental metals known to act as carcinogens. Exposure to carcinogens at early-life stages have been shown to increase the likelihood of developing cancer later on</a:t>
            </a:r>
            <a:r>
              <a:rPr lang="en-US" sz="2050" baseline="30000" dirty="0"/>
              <a:t>3,4</a:t>
            </a:r>
            <a:r>
              <a:rPr lang="en-US" sz="2050" dirty="0"/>
              <a:t>. Children are at a developmental stage in life where they may be more susceptible  to effects later in life</a:t>
            </a:r>
            <a:r>
              <a:rPr lang="en-US" sz="2050" baseline="30000" dirty="0"/>
              <a:t>4</a:t>
            </a:r>
            <a:r>
              <a:rPr lang="en-US" sz="2050" dirty="0"/>
              <a:t>. The current study identified and analyzed metal exposures in longitudinal samples from 556 children enrolled in the Navajo Birth Cohort Study (NBCS).  Concentrations of uranium (UUR), total arsenic (UTAS), </a:t>
            </a:r>
            <a:r>
              <a:rPr lang="en-US" sz="2050" dirty="0" err="1"/>
              <a:t>dimethylarsinic</a:t>
            </a:r>
            <a:r>
              <a:rPr lang="en-US" sz="2050" dirty="0"/>
              <a:t> acid (UDMA), </a:t>
            </a:r>
            <a:r>
              <a:rPr lang="en-US" sz="2050" dirty="0" err="1"/>
              <a:t>monomethylarsinic</a:t>
            </a:r>
            <a:r>
              <a:rPr lang="en-US" sz="2050" dirty="0"/>
              <a:t> acid (UMMA), and arsenous III acid (UAS3) were assessed longitudinally between birth to 5 years of age. The goals of this study were to (</a:t>
            </a:r>
            <a:r>
              <a:rPr lang="en-US" sz="2050" dirty="0" err="1"/>
              <a:t>i</a:t>
            </a:r>
            <a:r>
              <a:rPr lang="en-US" sz="2050" dirty="0"/>
              <a:t>) compare metal concentration levels in children to the national average found in adults, (ii) identify the changes in metal concentrations overtime, (iii) identify the overall distribution of metal concentration, and iv) determine patterns of exposure (i.e. chronic or acute) in longitudinal samples. Findings demonstrate early life exposures to metals known to contribute to cancer incidence. Overall trends show increasing metal concentrations of uranium, total arsenic, inorganic arsenic (arsenous III acid) and arsenic metabolites (</a:t>
            </a:r>
            <a:r>
              <a:rPr lang="en-US" sz="2050" dirty="0" err="1"/>
              <a:t>dimethylarsinic</a:t>
            </a:r>
            <a:r>
              <a:rPr lang="en-US" sz="2050" dirty="0"/>
              <a:t> and </a:t>
            </a:r>
            <a:r>
              <a:rPr lang="en-US" sz="2050" dirty="0" err="1"/>
              <a:t>monomethylarsinic</a:t>
            </a:r>
            <a:r>
              <a:rPr lang="en-US" sz="2050" dirty="0"/>
              <a:t> acid), in children over the time period tested. It is especially concerning that the measured metal concentrations are at or approaching average adult concentrations as reported by the National Health and Examination Survey (NHANES). These results can guide future health initiatives in Navajo communities as well as to initiate research to better understand exposure sources and identify mitigation approaches to reduce early life exposures to toxic metals. </a:t>
            </a:r>
          </a:p>
        </p:txBody>
      </p:sp>
      <p:pic>
        <p:nvPicPr>
          <p:cNvPr id="72" name="Picture 71" descr="Map&#10;&#10;Description automatically generated">
            <a:extLst>
              <a:ext uri="{FF2B5EF4-FFF2-40B4-BE49-F238E27FC236}">
                <a16:creationId xmlns:a16="http://schemas.microsoft.com/office/drawing/2014/main" id="{1EBA5A7F-5BA8-79FB-C49B-D09F458B5209}"/>
              </a:ext>
            </a:extLst>
          </p:cNvPr>
          <p:cNvPicPr>
            <a:picLocks noChangeAspect="1"/>
          </p:cNvPicPr>
          <p:nvPr/>
        </p:nvPicPr>
        <p:blipFill rotWithShape="1">
          <a:blip r:embed="rId15">
            <a:extLst>
              <a:ext uri="{28A0092B-C50C-407E-A947-70E740481C1C}">
                <a14:useLocalDpi xmlns:a14="http://schemas.microsoft.com/office/drawing/2010/main" val="0"/>
              </a:ext>
            </a:extLst>
          </a:blip>
          <a:srcRect r="9112"/>
          <a:stretch/>
        </p:blipFill>
        <p:spPr>
          <a:xfrm>
            <a:off x="5481972" y="29442663"/>
            <a:ext cx="5009883" cy="3371991"/>
          </a:xfrm>
          <a:prstGeom prst="rect">
            <a:avLst/>
          </a:prstGeom>
        </p:spPr>
      </p:pic>
      <p:pic>
        <p:nvPicPr>
          <p:cNvPr id="76" name="Picture 75" descr="Logo, company name&#10;&#10;Description automatically generated">
            <a:extLst>
              <a:ext uri="{FF2B5EF4-FFF2-40B4-BE49-F238E27FC236}">
                <a16:creationId xmlns:a16="http://schemas.microsoft.com/office/drawing/2014/main" id="{DE8CDA52-361C-2D00-D90F-8061B77F84F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87699" y="30492843"/>
            <a:ext cx="4237111" cy="1479626"/>
          </a:xfrm>
          <a:prstGeom prst="rect">
            <a:avLst/>
          </a:prstGeom>
        </p:spPr>
      </p:pic>
      <p:sp>
        <p:nvSpPr>
          <p:cNvPr id="44" name="TextBox 43">
            <a:extLst>
              <a:ext uri="{FF2B5EF4-FFF2-40B4-BE49-F238E27FC236}">
                <a16:creationId xmlns:a16="http://schemas.microsoft.com/office/drawing/2014/main" id="{997794CC-82D3-46DA-F88B-6D8018071388}"/>
              </a:ext>
            </a:extLst>
          </p:cNvPr>
          <p:cNvSpPr txBox="1"/>
          <p:nvPr/>
        </p:nvSpPr>
        <p:spPr>
          <a:xfrm>
            <a:off x="32707862" y="18314897"/>
            <a:ext cx="11365561" cy="4447243"/>
          </a:xfrm>
          <a:prstGeom prst="rect">
            <a:avLst/>
          </a:prstGeom>
          <a:noFill/>
        </p:spPr>
        <p:txBody>
          <a:bodyPr wrap="square" rtlCol="0">
            <a:spAutoFit/>
          </a:bodyPr>
          <a:lstStyle/>
          <a:p>
            <a:pPr marL="457200" indent="-457200">
              <a:buFont typeface="Wingdings" pitchFamily="2" charset="2"/>
              <a:buChar char="v"/>
            </a:pPr>
            <a:r>
              <a:rPr lang="en-US" sz="3100" dirty="0"/>
              <a:t>Exposure to uranium has been linked to health effects involving the kidneys and respiratory system.</a:t>
            </a:r>
          </a:p>
          <a:p>
            <a:pPr marL="457200" indent="-457200">
              <a:buFont typeface="Wingdings" pitchFamily="2" charset="2"/>
              <a:buChar char="v"/>
            </a:pPr>
            <a:r>
              <a:rPr lang="en-US" sz="3100" dirty="0"/>
              <a:t>Exposure to arsenic is associated with increasing risk of developing tumors in bladder, lungs, kidneys, and liver. </a:t>
            </a:r>
          </a:p>
          <a:p>
            <a:pPr marL="457200" indent="-457200">
              <a:spcAft>
                <a:spcPts val="1800"/>
              </a:spcAft>
              <a:buFont typeface="Wingdings" pitchFamily="2" charset="2"/>
              <a:buChar char="v"/>
            </a:pPr>
            <a:r>
              <a:rPr lang="en-US" sz="3100" dirty="0"/>
              <a:t>With exposures beginning in childhood, there may be  increased risk for development of cancer other adverse health consequences later in life in children who live in proximity to abandoned uranium mines and mine waste sites. </a:t>
            </a:r>
          </a:p>
          <a:p>
            <a:endParaRPr lang="en-US" dirty="0"/>
          </a:p>
        </p:txBody>
      </p:sp>
      <p:sp>
        <p:nvSpPr>
          <p:cNvPr id="77" name="TextBox 76">
            <a:extLst>
              <a:ext uri="{FF2B5EF4-FFF2-40B4-BE49-F238E27FC236}">
                <a16:creationId xmlns:a16="http://schemas.microsoft.com/office/drawing/2014/main" id="{FE242D91-7841-D856-44F8-961E31199B2F}"/>
              </a:ext>
            </a:extLst>
          </p:cNvPr>
          <p:cNvSpPr txBox="1"/>
          <p:nvPr/>
        </p:nvSpPr>
        <p:spPr>
          <a:xfrm>
            <a:off x="29011494" y="10133300"/>
            <a:ext cx="3043646" cy="2800638"/>
          </a:xfrm>
          <a:prstGeom prst="rect">
            <a:avLst/>
          </a:prstGeom>
          <a:noFill/>
        </p:spPr>
        <p:txBody>
          <a:bodyPr wrap="square" rtlCol="0">
            <a:spAutoFit/>
          </a:bodyPr>
          <a:lstStyle/>
          <a:p>
            <a:r>
              <a:rPr lang="en-US" sz="2600" dirty="0"/>
              <a:t>Concentrations of UTAS were lower than the 50th percentile, except in samples from 4 and 5 </a:t>
            </a:r>
            <a:r>
              <a:rPr lang="en-US" sz="2600" dirty="0" err="1"/>
              <a:t>yr</a:t>
            </a:r>
            <a:r>
              <a:rPr lang="en-US" sz="2600" dirty="0"/>
              <a:t> </a:t>
            </a:r>
            <a:r>
              <a:rPr lang="en-US" sz="2600" dirty="0" err="1"/>
              <a:t>olds</a:t>
            </a:r>
            <a:r>
              <a:rPr lang="en-US" sz="2600" dirty="0"/>
              <a:t>.</a:t>
            </a:r>
          </a:p>
          <a:p>
            <a:endParaRPr lang="en-US" dirty="0">
              <a:solidFill>
                <a:schemeClr val="bg1"/>
              </a:solidFill>
            </a:endParaRPr>
          </a:p>
        </p:txBody>
      </p:sp>
      <p:sp>
        <p:nvSpPr>
          <p:cNvPr id="78" name="TextBox 77">
            <a:extLst>
              <a:ext uri="{FF2B5EF4-FFF2-40B4-BE49-F238E27FC236}">
                <a16:creationId xmlns:a16="http://schemas.microsoft.com/office/drawing/2014/main" id="{FB305EF4-CF7E-AF19-25C1-3D05B175E46E}"/>
              </a:ext>
            </a:extLst>
          </p:cNvPr>
          <p:cNvSpPr txBox="1"/>
          <p:nvPr/>
        </p:nvSpPr>
        <p:spPr>
          <a:xfrm>
            <a:off x="28951127" y="13921705"/>
            <a:ext cx="3215276" cy="3293209"/>
          </a:xfrm>
          <a:prstGeom prst="rect">
            <a:avLst/>
          </a:prstGeom>
          <a:noFill/>
        </p:spPr>
        <p:txBody>
          <a:bodyPr wrap="square" rtlCol="0">
            <a:spAutoFit/>
          </a:bodyPr>
          <a:lstStyle/>
          <a:p>
            <a:r>
              <a:rPr lang="en-US" sz="2600" dirty="0"/>
              <a:t>Average and median values of UAS3 are considerably far apart throughout the 0.5 to 3 time points, demonstrating a skewed distribution. </a:t>
            </a:r>
            <a:endParaRPr lang="en-US" sz="2600" dirty="0">
              <a:solidFill>
                <a:schemeClr val="bg1"/>
              </a:solidFill>
            </a:endParaRPr>
          </a:p>
        </p:txBody>
      </p:sp>
      <p:sp>
        <p:nvSpPr>
          <p:cNvPr id="79" name="TextBox 78">
            <a:extLst>
              <a:ext uri="{FF2B5EF4-FFF2-40B4-BE49-F238E27FC236}">
                <a16:creationId xmlns:a16="http://schemas.microsoft.com/office/drawing/2014/main" id="{A5B4FD4A-0625-9057-D1A3-C6C55564A74D}"/>
              </a:ext>
            </a:extLst>
          </p:cNvPr>
          <p:cNvSpPr txBox="1"/>
          <p:nvPr/>
        </p:nvSpPr>
        <p:spPr>
          <a:xfrm>
            <a:off x="29032358" y="17863766"/>
            <a:ext cx="2830290" cy="707630"/>
          </a:xfrm>
          <a:prstGeom prst="rect">
            <a:avLst/>
          </a:prstGeom>
          <a:noFill/>
        </p:spPr>
        <p:txBody>
          <a:bodyPr wrap="square" rtlCol="0">
            <a:spAutoFit/>
          </a:bodyPr>
          <a:lstStyle/>
          <a:p>
            <a:endParaRPr lang="en-US" dirty="0">
              <a:solidFill>
                <a:schemeClr val="bg1"/>
              </a:solidFill>
            </a:endParaRPr>
          </a:p>
          <a:p>
            <a:endParaRPr lang="en-US" dirty="0">
              <a:solidFill>
                <a:schemeClr val="bg1"/>
              </a:solidFill>
            </a:endParaRPr>
          </a:p>
        </p:txBody>
      </p:sp>
      <p:sp>
        <p:nvSpPr>
          <p:cNvPr id="81" name="TextBox 80">
            <a:extLst>
              <a:ext uri="{FF2B5EF4-FFF2-40B4-BE49-F238E27FC236}">
                <a16:creationId xmlns:a16="http://schemas.microsoft.com/office/drawing/2014/main" id="{EA4E632D-2333-7848-6980-35CB557C5426}"/>
              </a:ext>
            </a:extLst>
          </p:cNvPr>
          <p:cNvSpPr txBox="1"/>
          <p:nvPr/>
        </p:nvSpPr>
        <p:spPr>
          <a:xfrm>
            <a:off x="29057807" y="18480850"/>
            <a:ext cx="3001919" cy="7017306"/>
          </a:xfrm>
          <a:prstGeom prst="rect">
            <a:avLst/>
          </a:prstGeom>
          <a:noFill/>
        </p:spPr>
        <p:txBody>
          <a:bodyPr wrap="square" rtlCol="0">
            <a:spAutoFit/>
          </a:bodyPr>
          <a:lstStyle/>
          <a:p>
            <a:r>
              <a:rPr lang="en-US" sz="2500" dirty="0"/>
              <a:t>DMA and MMA are metabolites of arsenic that have been shown to have toxicity of their own.</a:t>
            </a:r>
          </a:p>
          <a:p>
            <a:endParaRPr lang="en-US" sz="2500" dirty="0"/>
          </a:p>
          <a:p>
            <a:endParaRPr lang="en-US" sz="2500" dirty="0"/>
          </a:p>
          <a:p>
            <a:endParaRPr lang="en-US" sz="2500" dirty="0"/>
          </a:p>
          <a:p>
            <a:r>
              <a:rPr lang="en-US" sz="2500" dirty="0"/>
              <a:t>Average and median values of UMMA  and UDMA have a skewed distribution with averages exceeding NHANES 50% for adult values. </a:t>
            </a:r>
            <a:endParaRPr lang="en-US" sz="2500" dirty="0">
              <a:solidFill>
                <a:schemeClr val="bg1"/>
              </a:solidFill>
            </a:endParaRPr>
          </a:p>
        </p:txBody>
      </p:sp>
      <p:sp>
        <p:nvSpPr>
          <p:cNvPr id="82" name="TextBox 81">
            <a:extLst>
              <a:ext uri="{FF2B5EF4-FFF2-40B4-BE49-F238E27FC236}">
                <a16:creationId xmlns:a16="http://schemas.microsoft.com/office/drawing/2014/main" id="{E71716BE-C212-C7A6-BA01-AD4A56338676}"/>
              </a:ext>
            </a:extLst>
          </p:cNvPr>
          <p:cNvSpPr txBox="1"/>
          <p:nvPr/>
        </p:nvSpPr>
        <p:spPr>
          <a:xfrm>
            <a:off x="25423340" y="26234619"/>
            <a:ext cx="6416499" cy="6555641"/>
          </a:xfrm>
          <a:prstGeom prst="rect">
            <a:avLst/>
          </a:prstGeom>
          <a:solidFill>
            <a:srgbClr val="72BFC5"/>
          </a:solidFill>
        </p:spPr>
        <p:txBody>
          <a:bodyPr wrap="square" rtlCol="0">
            <a:spAutoFit/>
          </a:bodyPr>
          <a:lstStyle/>
          <a:p>
            <a:r>
              <a:rPr lang="en-US" sz="3000" dirty="0"/>
              <a:t>To examine patterns of exposure over time, concentrations were categorized by quartile and plotted by participant. </a:t>
            </a:r>
          </a:p>
          <a:p>
            <a:endParaRPr lang="en-US" sz="3000" dirty="0"/>
          </a:p>
          <a:p>
            <a:r>
              <a:rPr lang="en-US" sz="3000" dirty="0"/>
              <a:t>While there appear to be no consistent patterns of exposure, many participants have at least one time point in which their concentrations were in the upper quartile, indicating that most of the children in the NBCS are experiencing sporadic uranium exposures during early childhood.</a:t>
            </a:r>
          </a:p>
        </p:txBody>
      </p:sp>
      <p:pic>
        <p:nvPicPr>
          <p:cNvPr id="84" name="Picture 83" descr="Chart&#10;&#10;Description automatically generated">
            <a:extLst>
              <a:ext uri="{FF2B5EF4-FFF2-40B4-BE49-F238E27FC236}">
                <a16:creationId xmlns:a16="http://schemas.microsoft.com/office/drawing/2014/main" id="{95690F1B-98F0-FF19-4B83-1AFFC61D026F}"/>
              </a:ext>
            </a:extLst>
          </p:cNvPr>
          <p:cNvPicPr>
            <a:picLocks noChangeAspect="1"/>
          </p:cNvPicPr>
          <p:nvPr/>
        </p:nvPicPr>
        <p:blipFill rotWithShape="1">
          <a:blip r:embed="rId17">
            <a:extLst>
              <a:ext uri="{28A0092B-C50C-407E-A947-70E740481C1C}">
                <a14:useLocalDpi xmlns:a14="http://schemas.microsoft.com/office/drawing/2010/main" val="0"/>
              </a:ext>
            </a:extLst>
          </a:blip>
          <a:srcRect t="18626" b="21296"/>
          <a:stretch/>
        </p:blipFill>
        <p:spPr>
          <a:xfrm>
            <a:off x="18443627" y="26503662"/>
            <a:ext cx="6568139" cy="3561364"/>
          </a:xfrm>
          <a:prstGeom prst="rect">
            <a:avLst/>
          </a:prstGeom>
        </p:spPr>
      </p:pic>
      <p:cxnSp>
        <p:nvCxnSpPr>
          <p:cNvPr id="54" name="Straight Connector 53">
            <a:extLst>
              <a:ext uri="{FF2B5EF4-FFF2-40B4-BE49-F238E27FC236}">
                <a16:creationId xmlns:a16="http://schemas.microsoft.com/office/drawing/2014/main" id="{9DB3D882-4F8D-6452-1A02-02C8800C1C44}"/>
              </a:ext>
            </a:extLst>
          </p:cNvPr>
          <p:cNvCxnSpPr/>
          <p:nvPr/>
        </p:nvCxnSpPr>
        <p:spPr bwMode="auto">
          <a:xfrm>
            <a:off x="29014091" y="13546306"/>
            <a:ext cx="278252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6" name="Straight Connector 85">
            <a:extLst>
              <a:ext uri="{FF2B5EF4-FFF2-40B4-BE49-F238E27FC236}">
                <a16:creationId xmlns:a16="http://schemas.microsoft.com/office/drawing/2014/main" id="{D69B9CD1-512D-D546-378A-3110342B3C35}"/>
              </a:ext>
            </a:extLst>
          </p:cNvPr>
          <p:cNvCxnSpPr/>
          <p:nvPr/>
        </p:nvCxnSpPr>
        <p:spPr bwMode="auto">
          <a:xfrm>
            <a:off x="29070615" y="17710966"/>
            <a:ext cx="278252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 name="TextBox 5">
            <a:extLst>
              <a:ext uri="{FF2B5EF4-FFF2-40B4-BE49-F238E27FC236}">
                <a16:creationId xmlns:a16="http://schemas.microsoft.com/office/drawing/2014/main" id="{9D4DD4A1-79F4-44BD-BD18-BD7F63E75B58}"/>
              </a:ext>
            </a:extLst>
          </p:cNvPr>
          <p:cNvSpPr txBox="1"/>
          <p:nvPr/>
        </p:nvSpPr>
        <p:spPr>
          <a:xfrm>
            <a:off x="12197142" y="31622056"/>
            <a:ext cx="5737332" cy="1246495"/>
          </a:xfrm>
          <a:prstGeom prst="rect">
            <a:avLst/>
          </a:prstGeom>
          <a:noFill/>
        </p:spPr>
        <p:txBody>
          <a:bodyPr wrap="square" rtlCol="0">
            <a:spAutoFit/>
          </a:bodyPr>
          <a:lstStyle/>
          <a:p>
            <a:r>
              <a:rPr lang="en-US" sz="2500" dirty="0"/>
              <a:t>Plot includes all participants.  Not all participants have data at each time point.</a:t>
            </a:r>
          </a:p>
        </p:txBody>
      </p:sp>
      <p:sp>
        <p:nvSpPr>
          <p:cNvPr id="85" name="TextBox 84">
            <a:extLst>
              <a:ext uri="{FF2B5EF4-FFF2-40B4-BE49-F238E27FC236}">
                <a16:creationId xmlns:a16="http://schemas.microsoft.com/office/drawing/2014/main" id="{D67ABFF0-5EF1-4437-BBD8-44F6F6999B2B}"/>
              </a:ext>
            </a:extLst>
          </p:cNvPr>
          <p:cNvSpPr txBox="1"/>
          <p:nvPr/>
        </p:nvSpPr>
        <p:spPr>
          <a:xfrm>
            <a:off x="18515397" y="30492843"/>
            <a:ext cx="6581379" cy="1938992"/>
          </a:xfrm>
          <a:prstGeom prst="rect">
            <a:avLst/>
          </a:prstGeom>
          <a:noFill/>
        </p:spPr>
        <p:txBody>
          <a:bodyPr wrap="square" rtlCol="0">
            <a:spAutoFit/>
          </a:bodyPr>
          <a:lstStyle/>
          <a:p>
            <a:r>
              <a:rPr lang="en-US" sz="2400" dirty="0"/>
              <a:t>Plot includes participants who had data from at least four time points from birth to 5 years of age.  Plot is sorted based on quartile of exposure concentration at the earliest collected time point.</a:t>
            </a:r>
          </a:p>
        </p:txBody>
      </p:sp>
      <p:pic>
        <p:nvPicPr>
          <p:cNvPr id="20" name="Picture 19" descr="Table&#10;&#10;Description automatically generated">
            <a:extLst>
              <a:ext uri="{FF2B5EF4-FFF2-40B4-BE49-F238E27FC236}">
                <a16:creationId xmlns:a16="http://schemas.microsoft.com/office/drawing/2014/main" id="{0796825E-24B4-59CF-9D75-9B03F1158175}"/>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b="1672"/>
          <a:stretch/>
        </p:blipFill>
        <p:spPr>
          <a:xfrm>
            <a:off x="12205390" y="5310715"/>
            <a:ext cx="4033386" cy="3758184"/>
          </a:xfrm>
          <a:prstGeom prst="rect">
            <a:avLst/>
          </a:prstGeom>
        </p:spPr>
      </p:pic>
      <p:pic>
        <p:nvPicPr>
          <p:cNvPr id="27" name="Picture 26" descr="Table&#10;&#10;Description automatically generated">
            <a:extLst>
              <a:ext uri="{FF2B5EF4-FFF2-40B4-BE49-F238E27FC236}">
                <a16:creationId xmlns:a16="http://schemas.microsoft.com/office/drawing/2014/main" id="{A65E5392-542F-6D7D-CA21-7B210EFB0344}"/>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b="2473"/>
          <a:stretch/>
        </p:blipFill>
        <p:spPr>
          <a:xfrm>
            <a:off x="12243633" y="9690251"/>
            <a:ext cx="4007021" cy="3644383"/>
          </a:xfrm>
          <a:prstGeom prst="rect">
            <a:avLst/>
          </a:prstGeom>
        </p:spPr>
      </p:pic>
      <p:pic>
        <p:nvPicPr>
          <p:cNvPr id="34" name="Picture 33" descr="Table&#10;&#10;Description automatically generated">
            <a:extLst>
              <a:ext uri="{FF2B5EF4-FFF2-40B4-BE49-F238E27FC236}">
                <a16:creationId xmlns:a16="http://schemas.microsoft.com/office/drawing/2014/main" id="{75D57035-A0BB-CCC0-5326-E008746B4737}"/>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b="3080"/>
          <a:stretch/>
        </p:blipFill>
        <p:spPr>
          <a:xfrm>
            <a:off x="12243635" y="13798879"/>
            <a:ext cx="3978377" cy="3715830"/>
          </a:xfrm>
          <a:prstGeom prst="rect">
            <a:avLst/>
          </a:prstGeom>
        </p:spPr>
      </p:pic>
      <p:pic>
        <p:nvPicPr>
          <p:cNvPr id="38" name="Picture 37" descr="Table&#10;&#10;Description automatically generated">
            <a:extLst>
              <a:ext uri="{FF2B5EF4-FFF2-40B4-BE49-F238E27FC236}">
                <a16:creationId xmlns:a16="http://schemas.microsoft.com/office/drawing/2014/main" id="{79021E3C-1C54-8CDD-5451-BA55A3A03D6F}"/>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b="2359"/>
          <a:stretch/>
        </p:blipFill>
        <p:spPr>
          <a:xfrm>
            <a:off x="12184966" y="17769606"/>
            <a:ext cx="4024183" cy="3709945"/>
          </a:xfrm>
          <a:prstGeom prst="rect">
            <a:avLst/>
          </a:prstGeom>
        </p:spPr>
      </p:pic>
      <p:pic>
        <p:nvPicPr>
          <p:cNvPr id="45" name="Picture 44">
            <a:extLst>
              <a:ext uri="{FF2B5EF4-FFF2-40B4-BE49-F238E27FC236}">
                <a16:creationId xmlns:a16="http://schemas.microsoft.com/office/drawing/2014/main" id="{BF27B4F7-61E9-9370-6059-5953577BC73D}"/>
              </a:ext>
            </a:extLst>
          </p:cNvPr>
          <p:cNvPicPr>
            <a:picLocks noChangeAspect="1"/>
          </p:cNvPicPr>
          <p:nvPr/>
        </p:nvPicPr>
        <p:blipFill rotWithShape="1">
          <a:blip r:embed="rId22" cstate="print">
            <a:extLst>
              <a:ext uri="{28A0092B-C50C-407E-A947-70E740481C1C}">
                <a14:useLocalDpi xmlns:a14="http://schemas.microsoft.com/office/drawing/2010/main" val="0"/>
              </a:ext>
            </a:extLst>
          </a:blip>
          <a:srcRect b="2496"/>
          <a:stretch/>
        </p:blipFill>
        <p:spPr>
          <a:xfrm>
            <a:off x="12205391" y="21840135"/>
            <a:ext cx="3979135" cy="3676590"/>
          </a:xfrm>
          <a:prstGeom prst="rect">
            <a:avLst/>
          </a:prstGeom>
        </p:spPr>
      </p:pic>
      <p:pic>
        <p:nvPicPr>
          <p:cNvPr id="113" name="Picture 112" descr="A picture containing icon&#10;&#10;Description automatically generated">
            <a:extLst>
              <a:ext uri="{FF2B5EF4-FFF2-40B4-BE49-F238E27FC236}">
                <a16:creationId xmlns:a16="http://schemas.microsoft.com/office/drawing/2014/main" id="{A1C6DACF-3CC0-89DB-FB81-A0715030B1A4}"/>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7636893" y="5392401"/>
            <a:ext cx="1176046" cy="567269"/>
          </a:xfrm>
          <a:prstGeom prst="rect">
            <a:avLst/>
          </a:prstGeom>
        </p:spPr>
      </p:pic>
      <p:pic>
        <p:nvPicPr>
          <p:cNvPr id="116" name="Picture 115" descr="A picture containing icon&#10;&#10;Description automatically generated">
            <a:extLst>
              <a:ext uri="{FF2B5EF4-FFF2-40B4-BE49-F238E27FC236}">
                <a16:creationId xmlns:a16="http://schemas.microsoft.com/office/drawing/2014/main" id="{131C4A76-BF2A-3ABC-3A93-196209B29761}"/>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7580350" y="9723542"/>
            <a:ext cx="1179145" cy="568764"/>
          </a:xfrm>
          <a:prstGeom prst="rect">
            <a:avLst/>
          </a:prstGeom>
        </p:spPr>
      </p:pic>
      <p:pic>
        <p:nvPicPr>
          <p:cNvPr id="119" name="Picture 118" descr="A picture containing icon&#10;&#10;Description automatically generated">
            <a:extLst>
              <a:ext uri="{FF2B5EF4-FFF2-40B4-BE49-F238E27FC236}">
                <a16:creationId xmlns:a16="http://schemas.microsoft.com/office/drawing/2014/main" id="{A472000A-50D7-9028-04C2-F8E39B14C3A1}"/>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27629636" y="13852326"/>
            <a:ext cx="1129859" cy="544991"/>
          </a:xfrm>
          <a:prstGeom prst="rect">
            <a:avLst/>
          </a:prstGeom>
        </p:spPr>
      </p:pic>
      <p:pic>
        <p:nvPicPr>
          <p:cNvPr id="121" name="Picture 120" descr="A picture containing icon&#10;&#10;Description automatically generated">
            <a:extLst>
              <a:ext uri="{FF2B5EF4-FFF2-40B4-BE49-F238E27FC236}">
                <a16:creationId xmlns:a16="http://schemas.microsoft.com/office/drawing/2014/main" id="{298F9E6B-7814-EC12-1302-06C9608D4BFC}"/>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27740231" y="17734409"/>
            <a:ext cx="1056278" cy="509499"/>
          </a:xfrm>
          <a:prstGeom prst="rect">
            <a:avLst/>
          </a:prstGeom>
        </p:spPr>
      </p:pic>
      <p:pic>
        <p:nvPicPr>
          <p:cNvPr id="123" name="Picture 122" descr="A picture containing icon&#10;&#10;Description automatically generated">
            <a:extLst>
              <a:ext uri="{FF2B5EF4-FFF2-40B4-BE49-F238E27FC236}">
                <a16:creationId xmlns:a16="http://schemas.microsoft.com/office/drawing/2014/main" id="{35A0D445-A024-40F0-363E-F5D30A7ED783}"/>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27669745" y="21867052"/>
            <a:ext cx="1103568" cy="532309"/>
          </a:xfrm>
          <a:prstGeom prst="rect">
            <a:avLst/>
          </a:prstGeom>
        </p:spPr>
      </p:pic>
      <p:sp>
        <p:nvSpPr>
          <p:cNvPr id="83" name="TextBox 82">
            <a:extLst>
              <a:ext uri="{FF2B5EF4-FFF2-40B4-BE49-F238E27FC236}">
                <a16:creationId xmlns:a16="http://schemas.microsoft.com/office/drawing/2014/main" id="{50C8AFE1-287D-467B-EFE0-98F4B909605D}"/>
              </a:ext>
            </a:extLst>
          </p:cNvPr>
          <p:cNvSpPr txBox="1"/>
          <p:nvPr/>
        </p:nvSpPr>
        <p:spPr>
          <a:xfrm>
            <a:off x="10466650" y="29128137"/>
            <a:ext cx="690391" cy="399981"/>
          </a:xfrm>
          <a:prstGeom prst="rect">
            <a:avLst/>
          </a:prstGeom>
          <a:noFill/>
        </p:spPr>
        <p:txBody>
          <a:bodyPr wrap="square">
            <a:spAutoFit/>
          </a:bodyPr>
          <a:lstStyle/>
          <a:p>
            <a:r>
              <a:rPr lang="en-US" dirty="0"/>
              <a:t>2</a:t>
            </a:r>
          </a:p>
        </p:txBody>
      </p:sp>
      <p:sp>
        <p:nvSpPr>
          <p:cNvPr id="87" name="TextBox 86">
            <a:extLst>
              <a:ext uri="{FF2B5EF4-FFF2-40B4-BE49-F238E27FC236}">
                <a16:creationId xmlns:a16="http://schemas.microsoft.com/office/drawing/2014/main" id="{D014C4A3-8673-FA1E-CDE9-2734AA3E1102}"/>
              </a:ext>
            </a:extLst>
          </p:cNvPr>
          <p:cNvSpPr txBox="1"/>
          <p:nvPr/>
        </p:nvSpPr>
        <p:spPr>
          <a:xfrm>
            <a:off x="4887150" y="30164122"/>
            <a:ext cx="690391" cy="399981"/>
          </a:xfrm>
          <a:prstGeom prst="rect">
            <a:avLst/>
          </a:prstGeom>
          <a:noFill/>
        </p:spPr>
        <p:txBody>
          <a:bodyPr wrap="square">
            <a:spAutoFit/>
          </a:bodyPr>
          <a:lstStyle/>
          <a:p>
            <a:r>
              <a:rPr lang="en-US" dirty="0"/>
              <a:t>5</a:t>
            </a:r>
          </a:p>
        </p:txBody>
      </p:sp>
      <p:sp>
        <p:nvSpPr>
          <p:cNvPr id="14" name="Rectangle 13">
            <a:extLst>
              <a:ext uri="{FF2B5EF4-FFF2-40B4-BE49-F238E27FC236}">
                <a16:creationId xmlns:a16="http://schemas.microsoft.com/office/drawing/2014/main" id="{B2554A9F-D440-8314-5A45-1D21DC4DD595}"/>
              </a:ext>
            </a:extLst>
          </p:cNvPr>
          <p:cNvSpPr/>
          <p:nvPr/>
        </p:nvSpPr>
        <p:spPr bwMode="auto">
          <a:xfrm>
            <a:off x="39481331" y="-104043"/>
            <a:ext cx="4325466" cy="119069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80695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pic>
        <p:nvPicPr>
          <p:cNvPr id="13" name="Picture 12" descr="A picture containing text, sign&#10;&#10;Description automatically generated">
            <a:extLst>
              <a:ext uri="{FF2B5EF4-FFF2-40B4-BE49-F238E27FC236}">
                <a16:creationId xmlns:a16="http://schemas.microsoft.com/office/drawing/2014/main" id="{382EB82A-E5F5-E59C-DA51-18980B711083}"/>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39674896" y="-253931"/>
            <a:ext cx="4064000" cy="1524000"/>
          </a:xfrm>
          <a:prstGeom prst="rect">
            <a:avLst/>
          </a:prstGeom>
        </p:spPr>
      </p:pic>
      <p:pic>
        <p:nvPicPr>
          <p:cNvPr id="11" name="Picture 10" descr="Text&#10;&#10;Description automatically generated">
            <a:extLst>
              <a:ext uri="{FF2B5EF4-FFF2-40B4-BE49-F238E27FC236}">
                <a16:creationId xmlns:a16="http://schemas.microsoft.com/office/drawing/2014/main" id="{FB9768D6-E294-E60F-EDA3-A494C14E4C64}"/>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2792559" y="2682831"/>
            <a:ext cx="4768949" cy="888011"/>
          </a:xfrm>
          <a:prstGeom prst="rect">
            <a:avLst/>
          </a:prstGeom>
        </p:spPr>
      </p:pic>
      <p:sp>
        <p:nvSpPr>
          <p:cNvPr id="91" name="TextBox 90">
            <a:extLst>
              <a:ext uri="{FF2B5EF4-FFF2-40B4-BE49-F238E27FC236}">
                <a16:creationId xmlns:a16="http://schemas.microsoft.com/office/drawing/2014/main" id="{83E42199-80D3-FE70-3C00-D2E01E23A988}"/>
              </a:ext>
            </a:extLst>
          </p:cNvPr>
          <p:cNvSpPr txBox="1"/>
          <p:nvPr/>
        </p:nvSpPr>
        <p:spPr>
          <a:xfrm>
            <a:off x="32680685" y="7265556"/>
            <a:ext cx="10676716" cy="892552"/>
          </a:xfrm>
          <a:prstGeom prst="rect">
            <a:avLst/>
          </a:prstGeom>
          <a:noFill/>
        </p:spPr>
        <p:txBody>
          <a:bodyPr wrap="square" rtlCol="0">
            <a:spAutoFit/>
          </a:bodyPr>
          <a:lstStyle/>
          <a:p>
            <a:r>
              <a:rPr lang="en-US" sz="2600" dirty="0"/>
              <a:t>The NBCS average for barium, lead, and mercury exceed the NHANES 50</a:t>
            </a:r>
            <a:r>
              <a:rPr lang="en-US" sz="2600" baseline="30000" dirty="0"/>
              <a:t>th</a:t>
            </a:r>
            <a:r>
              <a:rPr lang="en-US" sz="2600" dirty="0"/>
              <a:t> percentile at several time periods ( ).</a:t>
            </a:r>
          </a:p>
        </p:txBody>
      </p:sp>
      <p:pic>
        <p:nvPicPr>
          <p:cNvPr id="129" name="Picture 128">
            <a:extLst>
              <a:ext uri="{FF2B5EF4-FFF2-40B4-BE49-F238E27FC236}">
                <a16:creationId xmlns:a16="http://schemas.microsoft.com/office/drawing/2014/main" id="{3D2F3317-4EFA-76A6-8F1E-3FAF5AB00BFD}"/>
              </a:ext>
            </a:extLst>
          </p:cNvPr>
          <p:cNvPicPr>
            <a:picLocks noChangeAspect="1"/>
          </p:cNvPicPr>
          <p:nvPr/>
        </p:nvPicPr>
        <p:blipFill>
          <a:blip r:embed="rId30"/>
          <a:stretch>
            <a:fillRect/>
          </a:stretch>
        </p:blipFill>
        <p:spPr>
          <a:xfrm>
            <a:off x="32789382" y="4158793"/>
            <a:ext cx="10520166" cy="3106942"/>
          </a:xfrm>
          <a:prstGeom prst="rect">
            <a:avLst/>
          </a:prstGeom>
        </p:spPr>
      </p:pic>
      <p:pic>
        <p:nvPicPr>
          <p:cNvPr id="141" name="Picture 140" descr="Chart, scatter chart&#10;&#10;Description automatically generated">
            <a:extLst>
              <a:ext uri="{FF2B5EF4-FFF2-40B4-BE49-F238E27FC236}">
                <a16:creationId xmlns:a16="http://schemas.microsoft.com/office/drawing/2014/main" id="{B26964A9-2D48-DA21-7E89-5E7DA54036A7}"/>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6596210" y="5356755"/>
            <a:ext cx="5732623" cy="3727963"/>
          </a:xfrm>
          <a:prstGeom prst="rect">
            <a:avLst/>
          </a:prstGeom>
        </p:spPr>
      </p:pic>
      <p:pic>
        <p:nvPicPr>
          <p:cNvPr id="61" name="Picture 60" descr="A picture containing icon&#10;&#10;Description automatically generated">
            <a:extLst>
              <a:ext uri="{FF2B5EF4-FFF2-40B4-BE49-F238E27FC236}">
                <a16:creationId xmlns:a16="http://schemas.microsoft.com/office/drawing/2014/main" id="{280830BA-F0C6-6F04-D7F7-8C728ED218EA}"/>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21171286" y="8168419"/>
            <a:ext cx="1028190" cy="495950"/>
          </a:xfrm>
          <a:prstGeom prst="rect">
            <a:avLst/>
          </a:prstGeom>
        </p:spPr>
      </p:pic>
      <p:pic>
        <p:nvPicPr>
          <p:cNvPr id="145" name="Picture 144" descr="Chart, scatter chart&#10;&#10;Description automatically generated">
            <a:extLst>
              <a:ext uri="{FF2B5EF4-FFF2-40B4-BE49-F238E27FC236}">
                <a16:creationId xmlns:a16="http://schemas.microsoft.com/office/drawing/2014/main" id="{DBD4307B-A7AB-A507-A1B0-D8D6D0F0EDA3}"/>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16651341" y="13830909"/>
            <a:ext cx="5664711" cy="3683800"/>
          </a:xfrm>
          <a:prstGeom prst="rect">
            <a:avLst/>
          </a:prstGeom>
        </p:spPr>
      </p:pic>
      <p:pic>
        <p:nvPicPr>
          <p:cNvPr id="118" name="Picture 117" descr="A picture containing icon&#10;&#10;Description automatically generated">
            <a:extLst>
              <a:ext uri="{FF2B5EF4-FFF2-40B4-BE49-F238E27FC236}">
                <a16:creationId xmlns:a16="http://schemas.microsoft.com/office/drawing/2014/main" id="{FDB8966A-C7B9-F602-8EB5-DE26C2602817}"/>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21171286" y="16607550"/>
            <a:ext cx="1077315" cy="519646"/>
          </a:xfrm>
          <a:prstGeom prst="rect">
            <a:avLst/>
          </a:prstGeom>
        </p:spPr>
      </p:pic>
      <p:pic>
        <p:nvPicPr>
          <p:cNvPr id="147" name="Picture 146" descr="Chart, scatter chart&#10;&#10;Description automatically generated">
            <a:extLst>
              <a:ext uri="{FF2B5EF4-FFF2-40B4-BE49-F238E27FC236}">
                <a16:creationId xmlns:a16="http://schemas.microsoft.com/office/drawing/2014/main" id="{E819E001-569C-9466-EC97-08593C0632B7}"/>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16622141" y="17776228"/>
            <a:ext cx="5686937" cy="3698254"/>
          </a:xfrm>
          <a:prstGeom prst="rect">
            <a:avLst/>
          </a:prstGeom>
        </p:spPr>
      </p:pic>
      <p:pic>
        <p:nvPicPr>
          <p:cNvPr id="120" name="Picture 119" descr="A picture containing icon&#10;&#10;Description automatically generated">
            <a:extLst>
              <a:ext uri="{FF2B5EF4-FFF2-40B4-BE49-F238E27FC236}">
                <a16:creationId xmlns:a16="http://schemas.microsoft.com/office/drawing/2014/main" id="{8DDBEAB8-6BFD-8F58-D42F-77E4B7AD00D3}"/>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1189253" y="20622205"/>
            <a:ext cx="1042945" cy="503068"/>
          </a:xfrm>
          <a:prstGeom prst="rect">
            <a:avLst/>
          </a:prstGeom>
        </p:spPr>
      </p:pic>
      <p:pic>
        <p:nvPicPr>
          <p:cNvPr id="149" name="Picture 148" descr="Scatter chart&#10;&#10;Description automatically generated">
            <a:extLst>
              <a:ext uri="{FF2B5EF4-FFF2-40B4-BE49-F238E27FC236}">
                <a16:creationId xmlns:a16="http://schemas.microsoft.com/office/drawing/2014/main" id="{B360540B-554F-8202-ED0C-B7B6D2853EAD}"/>
              </a:ext>
            </a:extLst>
          </p:cNvPr>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16598405" y="21840135"/>
            <a:ext cx="5653624" cy="3676590"/>
          </a:xfrm>
          <a:prstGeom prst="rect">
            <a:avLst/>
          </a:prstGeom>
        </p:spPr>
      </p:pic>
      <p:pic>
        <p:nvPicPr>
          <p:cNvPr id="122" name="Picture 121" descr="A picture containing icon&#10;&#10;Description automatically generated">
            <a:extLst>
              <a:ext uri="{FF2B5EF4-FFF2-40B4-BE49-F238E27FC236}">
                <a16:creationId xmlns:a16="http://schemas.microsoft.com/office/drawing/2014/main" id="{98D2DF52-E27A-E378-46C3-7A24BC6BC879}"/>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1065440" y="24639125"/>
            <a:ext cx="1089044" cy="525304"/>
          </a:xfrm>
          <a:prstGeom prst="rect">
            <a:avLst/>
          </a:prstGeom>
        </p:spPr>
      </p:pic>
      <p:pic>
        <p:nvPicPr>
          <p:cNvPr id="152" name="Picture 151" descr="Chart, scatter chart&#10;&#10;Description automatically generated">
            <a:extLst>
              <a:ext uri="{FF2B5EF4-FFF2-40B4-BE49-F238E27FC236}">
                <a16:creationId xmlns:a16="http://schemas.microsoft.com/office/drawing/2014/main" id="{AAC4EBC9-243C-5D0A-CE2F-1EAB3D3B3FE5}"/>
              </a:ext>
            </a:extLst>
          </p:cNvPr>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16709447" y="9692965"/>
            <a:ext cx="5599925" cy="3641669"/>
          </a:xfrm>
          <a:prstGeom prst="rect">
            <a:avLst/>
          </a:prstGeom>
        </p:spPr>
      </p:pic>
      <p:pic>
        <p:nvPicPr>
          <p:cNvPr id="115" name="Picture 114" descr="A picture containing icon&#10;&#10;Description automatically generated">
            <a:extLst>
              <a:ext uri="{FF2B5EF4-FFF2-40B4-BE49-F238E27FC236}">
                <a16:creationId xmlns:a16="http://schemas.microsoft.com/office/drawing/2014/main" id="{86B0FE1F-ADD5-173C-B154-6F3BDA62F166}"/>
              </a:ext>
            </a:extLst>
          </p:cNvPr>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21238378" y="12446654"/>
            <a:ext cx="1010223" cy="487284"/>
          </a:xfrm>
          <a:prstGeom prst="rect">
            <a:avLst/>
          </a:prstGeom>
        </p:spPr>
      </p:pic>
      <p:sp>
        <p:nvSpPr>
          <p:cNvPr id="5" name="Isosceles Triangle 4">
            <a:extLst>
              <a:ext uri="{FF2B5EF4-FFF2-40B4-BE49-F238E27FC236}">
                <a16:creationId xmlns:a16="http://schemas.microsoft.com/office/drawing/2014/main" id="{A37D695B-B73C-45F7-AE7C-D1667CA04368}"/>
              </a:ext>
            </a:extLst>
          </p:cNvPr>
          <p:cNvSpPr/>
          <p:nvPr/>
        </p:nvSpPr>
        <p:spPr bwMode="auto">
          <a:xfrm>
            <a:off x="38419217" y="7826186"/>
            <a:ext cx="173186" cy="206301"/>
          </a:xfrm>
          <a:prstGeom prst="triangl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80695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
                                        </p:tgtEl>
                                        <p:attrNameLst>
                                          <p:attrName>style.visibility</p:attrName>
                                        </p:attrNameLst>
                                      </p:cBhvr>
                                      <p:to>
                                        <p:strVal val="visible"/>
                                      </p:to>
                                    </p:set>
                                  </p:childTnLst>
                                </p:cTn>
                              </p:par>
                              <p:par>
                                <p:cTn id="9" presetID="1" presetClass="entr" presetSubtype="0" fill="hold" grpId="0" nodeType="withEffect" nodePh="1">
                                  <p:stCondLst>
                                    <p:cond delay="0"/>
                                  </p:stCondLst>
                                  <p:endCondLst>
                                    <p:cond evt="begin" delay="0">
                                      <p:tn val="9"/>
                                    </p:cond>
                                  </p:end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P spid="17"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80695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80695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42857</TotalTime>
  <Words>1930</Words>
  <Application>Microsoft Office PowerPoint</Application>
  <PresentationFormat>Custom</PresentationFormat>
  <Paragraphs>110</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Courier New</vt:lpstr>
      <vt:lpstr>Symbol</vt:lpstr>
      <vt:lpstr>Times New Roman</vt:lpstr>
      <vt:lpstr>Wingdings</vt:lpstr>
      <vt:lpstr>Default Design</vt:lpstr>
      <vt:lpstr>PowerPoint Presentation</vt:lpstr>
    </vt:vector>
  </TitlesOfParts>
  <Manager>0..ch</Manager>
  <Company>LRRI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Template LRRI</dc:title>
  <dc:creator>cherrera</dc:creator>
  <cp:lastModifiedBy>Debra A MacKenzie</cp:lastModifiedBy>
  <cp:revision>1425</cp:revision>
  <cp:lastPrinted>2022-07-27T20:21:03Z</cp:lastPrinted>
  <dcterms:created xsi:type="dcterms:W3CDTF">2004-03-09T19:58:53Z</dcterms:created>
  <dcterms:modified xsi:type="dcterms:W3CDTF">2023-02-21T19:52:55Z</dcterms:modified>
</cp:coreProperties>
</file>